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56" r:id="rId2"/>
    <p:sldId id="300" r:id="rId3"/>
    <p:sldId id="384" r:id="rId4"/>
    <p:sldId id="301" r:id="rId5"/>
    <p:sldId id="302" r:id="rId6"/>
    <p:sldId id="304" r:id="rId7"/>
    <p:sldId id="364" r:id="rId8"/>
    <p:sldId id="378" r:id="rId9"/>
    <p:sldId id="381" r:id="rId10"/>
    <p:sldId id="303" r:id="rId11"/>
    <p:sldId id="305" r:id="rId12"/>
    <p:sldId id="259" r:id="rId13"/>
    <p:sldId id="306" r:id="rId14"/>
    <p:sldId id="356" r:id="rId15"/>
    <p:sldId id="360" r:id="rId16"/>
    <p:sldId id="361" r:id="rId17"/>
    <p:sldId id="307" r:id="rId18"/>
    <p:sldId id="362" r:id="rId19"/>
    <p:sldId id="368" r:id="rId20"/>
    <p:sldId id="363" r:id="rId21"/>
    <p:sldId id="369" r:id="rId22"/>
    <p:sldId id="365" r:id="rId23"/>
    <p:sldId id="366" r:id="rId24"/>
    <p:sldId id="383" r:id="rId25"/>
    <p:sldId id="367" r:id="rId26"/>
    <p:sldId id="370" r:id="rId27"/>
    <p:sldId id="371" r:id="rId28"/>
    <p:sldId id="372" r:id="rId29"/>
    <p:sldId id="373" r:id="rId30"/>
    <p:sldId id="297" r:id="rId31"/>
    <p:sldId id="261" r:id="rId32"/>
    <p:sldId id="269" r:id="rId33"/>
    <p:sldId id="271" r:id="rId34"/>
    <p:sldId id="374" r:id="rId35"/>
    <p:sldId id="272" r:id="rId36"/>
    <p:sldId id="278" r:id="rId37"/>
    <p:sldId id="299" r:id="rId38"/>
    <p:sldId id="375" r:id="rId39"/>
    <p:sldId id="280" r:id="rId40"/>
    <p:sldId id="273" r:id="rId41"/>
    <p:sldId id="274" r:id="rId42"/>
    <p:sldId id="281" r:id="rId43"/>
    <p:sldId id="298" r:id="rId44"/>
    <p:sldId id="282" r:id="rId45"/>
    <p:sldId id="376" r:id="rId46"/>
    <p:sldId id="377" r:id="rId47"/>
    <p:sldId id="379" r:id="rId48"/>
    <p:sldId id="288" r:id="rId49"/>
    <p:sldId id="289" r:id="rId50"/>
    <p:sldId id="290" r:id="rId51"/>
    <p:sldId id="291" r:id="rId52"/>
    <p:sldId id="382" r:id="rId53"/>
    <p:sldId id="380" r:id="rId54"/>
    <p:sldId id="29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0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7059F-23B2-2043-930B-380B09738F00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6E89D-3538-C648-A895-FF63C03D1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39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64CE2-6B31-C14D-BCFA-4230895B6076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8CC4B-6AE4-3B43-ADBA-811629037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28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ED27D-D74A-CE45-A42D-8927F60C0F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65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ED27D-D74A-CE45-A42D-8927F60C0F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1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Non-parametric tests make fewer assumptions, and sometimes they have lower power.   In this example, the assumption that BSCVA is approximately normal at 3 months is probably OK although there were a few outliers who lost their vision.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8CC4B-6AE4-3B43-ADBA-811629037E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39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an</a:t>
            </a:r>
            <a:r>
              <a:rPr lang="en-US" baseline="0" dirty="0"/>
              <a:t> RCT </a:t>
            </a:r>
            <a:r>
              <a:rPr lang="en-US" dirty="0"/>
              <a:t>of a</a:t>
            </a:r>
            <a:r>
              <a:rPr lang="en-US" baseline="0" dirty="0"/>
              <a:t> behavioral intervention for improving rates of dilated fundus exam among AA adults with diabetes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8CC4B-6AE4-3B43-ADBA-811629037E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00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from an</a:t>
            </a:r>
            <a:r>
              <a:rPr lang="en-US" baseline="0" dirty="0"/>
              <a:t> RCT </a:t>
            </a:r>
            <a:r>
              <a:rPr lang="en-US" dirty="0"/>
              <a:t>of a</a:t>
            </a:r>
            <a:r>
              <a:rPr lang="en-US" baseline="0" dirty="0"/>
              <a:t> behavioral intervention for improving rates of dilated fundus exam among AA adults with diabetes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8CC4B-6AE4-3B43-ADBA-811629037EE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5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RR, which was 2.58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8CC4B-6AE4-3B43-ADBA-811629037EE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4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RR, which was 2.58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8CC4B-6AE4-3B43-ADBA-811629037EE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9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8CC4B-6AE4-3B43-ADBA-811629037EE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03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clinical judgement about whether or not this is really meaningful (severity of outcome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28CC4B-6AE4-3B43-ADBA-811629037EE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6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C8E8DBE-5BD8-584C-8C3F-CC268CF670AE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74E3E66-8371-064F-AA8C-9602C0B6A1C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78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ubmed.ncbi.nlm.nih.gov/30894741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ctor-ucsf/ophtho-teaching-data-analysi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tor-ucsf.github.io/dcc-handbook/" TargetMode="External"/><Relationship Id="rId2" Type="http://schemas.openxmlformats.org/officeDocument/2006/relationships/hyperlink" Target="https://osf.io/prereg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6933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800" dirty="0"/>
              <a:t>Ben Arnold, </a:t>
            </a:r>
            <a:r>
              <a:rPr lang="en-US" sz="1800" cap="none" dirty="0"/>
              <a:t>PhD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Associate Professor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F.I. Proctor foundation, UCSF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October 21, 2021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 err="1"/>
              <a:t>Ben.arnold@ucsf.edu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6712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FAE41B-7481-BF41-B416-343B6835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&amp; Discovery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1B00E-08A9-9F44-A9FC-2F9380753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8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7CB7EE-8B72-9642-92E2-8280786E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your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CB2610-1329-CA44-84BA-AA2CA07FE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788513" cy="4023360"/>
          </a:xfrm>
        </p:spPr>
        <p:txBody>
          <a:bodyPr/>
          <a:lstStyle/>
          <a:p>
            <a:r>
              <a:rPr lang="en-US" dirty="0"/>
              <a:t>“Scrolling” through a dataset is valuable — you won’t learn much scientifically, but you might catch errors and find the unexpected</a:t>
            </a:r>
          </a:p>
          <a:p>
            <a:pPr marL="201168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View(data)</a:t>
            </a:r>
          </a:p>
          <a:p>
            <a:endParaRPr lang="en-US" dirty="0"/>
          </a:p>
          <a:p>
            <a:r>
              <a:rPr lang="en-US" dirty="0"/>
              <a:t>Examine how variables are distributed with frequency histograms and smoothed density distributions, especially for quantitative variables</a:t>
            </a:r>
          </a:p>
          <a:p>
            <a:pPr marL="201168" lvl="1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logmar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FAE93D-90E9-F349-8EA7-F33E9354B435}"/>
              </a:ext>
            </a:extLst>
          </p:cNvPr>
          <p:cNvGrpSpPr/>
          <p:nvPr/>
        </p:nvGrpSpPr>
        <p:grpSpPr>
          <a:xfrm>
            <a:off x="6842236" y="552089"/>
            <a:ext cx="4517217" cy="2765820"/>
            <a:chOff x="6526926" y="856889"/>
            <a:chExt cx="4517217" cy="2765820"/>
          </a:xfrm>
        </p:grpSpPr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BB98B6E9-A011-CD40-AFCE-4491BEE5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6926" y="856889"/>
              <a:ext cx="4517217" cy="27658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A8A6F0-0537-EE49-8EFF-F6DD5333589C}"/>
                </a:ext>
              </a:extLst>
            </p:cNvPr>
            <p:cNvSpPr/>
            <p:nvPr/>
          </p:nvSpPr>
          <p:spPr>
            <a:xfrm>
              <a:off x="7609490" y="1923392"/>
              <a:ext cx="1944413" cy="6591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38E306F-C081-0043-B45F-A22004574488}"/>
              </a:ext>
            </a:extLst>
          </p:cNvPr>
          <p:cNvSpPr txBox="1"/>
          <p:nvPr/>
        </p:nvSpPr>
        <p:spPr>
          <a:xfrm>
            <a:off x="6842236" y="6048736"/>
            <a:ext cx="4121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Prajna</a:t>
            </a:r>
            <a:r>
              <a:rPr lang="en-US" sz="1400" dirty="0"/>
              <a:t> et al. </a:t>
            </a:r>
            <a:r>
              <a:rPr lang="en-US" sz="1400" i="1" dirty="0"/>
              <a:t>JAMA </a:t>
            </a:r>
            <a:r>
              <a:rPr lang="en-US" sz="1400" i="1" dirty="0" err="1"/>
              <a:t>Ophthalmol</a:t>
            </a:r>
            <a:r>
              <a:rPr lang="en-US" sz="1400" i="1" dirty="0"/>
              <a:t>. </a:t>
            </a:r>
            <a:r>
              <a:rPr lang="en-US" sz="1400" dirty="0"/>
              <a:t>2013;131(4):422-429. 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246547DC-FB67-5C4D-ACF9-C54B2BD8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61" y="3487659"/>
            <a:ext cx="4121769" cy="24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4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64266"/>
            <a:ext cx="10058400" cy="4097867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en-US" sz="2400" dirty="0"/>
              <a:t> Describe the population under study</a:t>
            </a:r>
          </a:p>
          <a:p>
            <a:pPr lvl="1">
              <a:buFont typeface="Arial" charset="0"/>
              <a:buChar char="•"/>
            </a:pPr>
            <a:r>
              <a:rPr lang="en-US" sz="2400" dirty="0"/>
              <a:t>Age distribution, gender balance, </a:t>
            </a:r>
            <a:r>
              <a:rPr lang="en-US" sz="2400" dirty="0" err="1"/>
              <a:t>etc</a:t>
            </a:r>
            <a:endParaRPr lang="en-US" sz="2400" dirty="0"/>
          </a:p>
          <a:p>
            <a:pPr lvl="1">
              <a:buFont typeface="Arial" charset="0"/>
              <a:buChar char="•"/>
            </a:pPr>
            <a:r>
              <a:rPr lang="en-US" sz="2400" dirty="0"/>
              <a:t>Usually Table 1 in a manuscript</a:t>
            </a:r>
          </a:p>
          <a:p>
            <a:pPr lvl="1">
              <a:buFont typeface="Arial" charset="0"/>
              <a:buChar char="•"/>
            </a:pPr>
            <a:endParaRPr lang="en-US" sz="2400" dirty="0"/>
          </a:p>
          <a:p>
            <a:pPr>
              <a:buFont typeface="Arial" charset="0"/>
              <a:buChar char="•"/>
            </a:pPr>
            <a:r>
              <a:rPr lang="en-US" sz="2400" dirty="0"/>
              <a:t> Quantitative variables </a:t>
            </a:r>
          </a:p>
          <a:p>
            <a:pPr lvl="1">
              <a:buFont typeface="Arial" charset="0"/>
              <a:buChar char="•"/>
            </a:pPr>
            <a:r>
              <a:rPr lang="en-US" sz="2400" dirty="0"/>
              <a:t>Medians and interquartile ranges (good if there are heavy tails or outliers)</a:t>
            </a:r>
          </a:p>
          <a:p>
            <a:pPr lvl="1">
              <a:buFont typeface="Arial" charset="0"/>
              <a:buChar char="•"/>
            </a:pPr>
            <a:r>
              <a:rPr lang="en-US" sz="2400" dirty="0"/>
              <a:t>Means and standard deviations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charset="0"/>
              <a:buChar char="•"/>
            </a:pPr>
            <a:r>
              <a:rPr lang="en-US" sz="2400" dirty="0"/>
              <a:t> Categorical/dichotomous variables</a:t>
            </a:r>
          </a:p>
          <a:p>
            <a:pPr lvl="1">
              <a:buFont typeface="Arial" charset="0"/>
              <a:buChar char="•"/>
            </a:pPr>
            <a:r>
              <a:rPr lang="en-US" sz="2400" dirty="0"/>
              <a:t>Proportions</a:t>
            </a:r>
          </a:p>
          <a:p>
            <a:pPr lvl="1">
              <a:buFont typeface="Arial" charset="0"/>
              <a:buChar char="•"/>
            </a:pPr>
            <a:r>
              <a:rPr lang="en-US" sz="2400" dirty="0"/>
              <a:t>Binomial confidence intervals (e.g., for prevalence estimates)</a:t>
            </a:r>
          </a:p>
          <a:p>
            <a:pPr marL="201168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279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FAE41B-7481-BF41-B416-343B6835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Scientific 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1B00E-08A9-9F44-A9FC-2F9380753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AA95-D3F6-3A4E-A387-74A1DB81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studies begin with a good 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8014-0E82-6842-8308-379CB4CD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/>
              <a:t>There are lots of great questions, but those that lead to great studies draw on scientific/clinical knowledge (novelty, relevance) and respect constraints (budget, time, ethics)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DE867-3CBD-8542-BDE2-7531B2D1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EE5-6996-EC44-ADB9-94F4BCB5E02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3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0B46-A979-B343-9C4D-D58352CB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97" y="365125"/>
            <a:ext cx="10515600" cy="1325563"/>
          </a:xfrm>
        </p:spPr>
        <p:txBody>
          <a:bodyPr/>
          <a:lstStyle/>
          <a:p>
            <a:r>
              <a:rPr lang="en-US" dirty="0"/>
              <a:t>Example: MUTT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52E9B8-5385-A147-913F-AEB97809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EE5-6996-EC44-ADB9-94F4BCB5E02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27D35-7D82-804A-A126-E2EEB700B869}"/>
              </a:ext>
            </a:extLst>
          </p:cNvPr>
          <p:cNvSpPr txBox="1"/>
          <p:nvPr/>
        </p:nvSpPr>
        <p:spPr>
          <a:xfrm>
            <a:off x="272199" y="5956800"/>
            <a:ext cx="5128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Prajna</a:t>
            </a:r>
            <a:r>
              <a:rPr lang="en-US" sz="1600" dirty="0"/>
              <a:t> et al. </a:t>
            </a:r>
            <a:r>
              <a:rPr lang="en-US" sz="1600" i="1" dirty="0"/>
              <a:t>JAMA </a:t>
            </a:r>
            <a:r>
              <a:rPr lang="en-US" sz="1600" i="1" dirty="0" err="1"/>
              <a:t>Ophthalmol</a:t>
            </a:r>
            <a:r>
              <a:rPr lang="en-US" sz="1600" i="1" dirty="0"/>
              <a:t>. </a:t>
            </a:r>
            <a:r>
              <a:rPr lang="en-US" sz="1600" dirty="0"/>
              <a:t>2013;131(4):422-429.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DE5F14-C39E-FC43-B63E-ED31620D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97" y="1690688"/>
            <a:ext cx="11591425" cy="37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0B46-A979-B343-9C4D-D58352CB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MUTT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6C1A7C2-0FAA-CB4C-BD56-6A0ABB7F1D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54274"/>
              </p:ext>
            </p:extLst>
          </p:nvPr>
        </p:nvGraphicFramePr>
        <p:xfrm>
          <a:off x="783593" y="2568357"/>
          <a:ext cx="10428890" cy="3444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517986">
                  <a:extLst>
                    <a:ext uri="{9D8B030D-6E8A-4147-A177-3AD203B41FA5}">
                      <a16:colId xmlns:a16="http://schemas.microsoft.com/office/drawing/2014/main" val="2200460831"/>
                    </a:ext>
                  </a:extLst>
                </a:gridCol>
                <a:gridCol w="5910904">
                  <a:extLst>
                    <a:ext uri="{9D8B030D-6E8A-4147-A177-3AD203B41FA5}">
                      <a16:colId xmlns:a16="http://schemas.microsoft.com/office/drawing/2014/main" val="1273947719"/>
                    </a:ext>
                  </a:extLst>
                </a:gridCol>
              </a:tblGrid>
              <a:tr h="1117356">
                <a:tc>
                  <a:txBody>
                    <a:bodyPr/>
                    <a:lstStyle/>
                    <a:p>
                      <a:r>
                        <a:rPr lang="en-US" sz="2800" b="1" dirty="0"/>
                        <a:t>P</a:t>
                      </a:r>
                      <a:r>
                        <a:rPr lang="en-US" sz="2800" b="0" dirty="0"/>
                        <a:t>  Population (patients)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Patients with a smear-positive fungal corneal ulcer and baseline visual acuity of 20/40 to 20/400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063209"/>
                  </a:ext>
                </a:extLst>
              </a:tr>
              <a:tr h="422112">
                <a:tc>
                  <a:txBody>
                    <a:bodyPr/>
                    <a:lstStyle/>
                    <a:p>
                      <a:r>
                        <a:rPr lang="en-US" sz="2800" b="1" dirty="0"/>
                        <a:t> I   </a:t>
                      </a:r>
                      <a:r>
                        <a:rPr lang="en-US" sz="2800" dirty="0"/>
                        <a:t>Intervention (or exposure)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natamycin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821450"/>
                  </a:ext>
                </a:extLst>
              </a:tr>
              <a:tr h="422112">
                <a:tc>
                  <a:txBody>
                    <a:bodyPr/>
                    <a:lstStyle/>
                    <a:p>
                      <a:r>
                        <a:rPr lang="en-US" sz="2800" b="1" dirty="0"/>
                        <a:t>C</a:t>
                      </a:r>
                      <a:r>
                        <a:rPr lang="en-US" sz="2800" dirty="0"/>
                        <a:t>  Comparison group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voriconazole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201763"/>
                  </a:ext>
                </a:extLst>
              </a:tr>
              <a:tr h="422112">
                <a:tc>
                  <a:txBody>
                    <a:bodyPr/>
                    <a:lstStyle/>
                    <a:p>
                      <a:r>
                        <a:rPr lang="en-US" sz="2800" b="1" dirty="0"/>
                        <a:t>O</a:t>
                      </a:r>
                      <a:r>
                        <a:rPr lang="en-US" sz="2800" dirty="0"/>
                        <a:t>  Outcome of interest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best spectacle-corrected visual acuity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376908"/>
                  </a:ext>
                </a:extLst>
              </a:tr>
              <a:tr h="422112">
                <a:tc>
                  <a:txBody>
                    <a:bodyPr/>
                    <a:lstStyle/>
                    <a:p>
                      <a:r>
                        <a:rPr lang="en-US" sz="2800" b="1" dirty="0"/>
                        <a:t>T</a:t>
                      </a:r>
                      <a:r>
                        <a:rPr lang="en-US" sz="2800" dirty="0"/>
                        <a:t>  Time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 months from enrollment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20887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52E9B8-5385-A147-913F-AEB97809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70EE5-6996-EC44-ADB9-94F4BCB5E02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27D35-7D82-804A-A126-E2EEB700B869}"/>
              </a:ext>
            </a:extLst>
          </p:cNvPr>
          <p:cNvSpPr txBox="1"/>
          <p:nvPr/>
        </p:nvSpPr>
        <p:spPr>
          <a:xfrm>
            <a:off x="783593" y="6012597"/>
            <a:ext cx="5128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Prajna</a:t>
            </a:r>
            <a:r>
              <a:rPr lang="en-US" sz="1600" dirty="0"/>
              <a:t> et al. </a:t>
            </a:r>
            <a:r>
              <a:rPr lang="en-US" sz="1600" i="1" dirty="0"/>
              <a:t>JAMA </a:t>
            </a:r>
            <a:r>
              <a:rPr lang="en-US" sz="1600" i="1" dirty="0" err="1"/>
              <a:t>Ophthalmol</a:t>
            </a:r>
            <a:r>
              <a:rPr lang="en-US" sz="1600" i="1" dirty="0"/>
              <a:t>. </a:t>
            </a:r>
            <a:r>
              <a:rPr lang="en-US" sz="1600" dirty="0"/>
              <a:t>2013;131(4):422-429.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FE33D-F0CC-644E-9441-4A43B3025123}"/>
              </a:ext>
            </a:extLst>
          </p:cNvPr>
          <p:cNvSpPr txBox="1"/>
          <p:nvPr/>
        </p:nvSpPr>
        <p:spPr>
          <a:xfrm>
            <a:off x="669097" y="1737360"/>
            <a:ext cx="10684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Among patients with smear-positive filamentous fungal keratitis, does topical natamycin improve visual acuity more than voriconazole after 3 months?</a:t>
            </a:r>
          </a:p>
        </p:txBody>
      </p:sp>
    </p:spTree>
    <p:extLst>
      <p:ext uri="{BB962C8B-B14F-4D97-AF65-F5344CB8AC3E}">
        <p14:creationId xmlns:p14="http://schemas.microsoft.com/office/powerpoint/2010/main" val="73542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D6408B-DA46-6944-947F-4E1163A7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18032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A dominant paradigm in science and analysis: the null hypothesis</a:t>
            </a:r>
          </a:p>
        </p:txBody>
      </p:sp>
      <p:pic>
        <p:nvPicPr>
          <p:cNvPr id="9" name="Content Placeholder 8" descr="A picture containing person, person, posing, older&#10;&#10;Description automatically generated">
            <a:extLst>
              <a:ext uri="{FF2B5EF4-FFF2-40B4-BE49-F238E27FC236}">
                <a16:creationId xmlns:a16="http://schemas.microsoft.com/office/drawing/2014/main" id="{48876C0C-9D22-8442-909D-211393F6BA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313746"/>
            <a:ext cx="2717542" cy="3487754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855B3A-2CB1-374B-89FF-687AAE4DA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3654" y="2313745"/>
            <a:ext cx="6942026" cy="3555349"/>
          </a:xfrm>
        </p:spPr>
        <p:txBody>
          <a:bodyPr/>
          <a:lstStyle/>
          <a:p>
            <a:r>
              <a:rPr lang="en-US" dirty="0"/>
              <a:t>The Falsification Principle, proposed by Karl Popper, is a way of demarcating science from non-science. </a:t>
            </a:r>
          </a:p>
          <a:p>
            <a:endParaRPr lang="en-US" dirty="0"/>
          </a:p>
          <a:p>
            <a:r>
              <a:rPr lang="en-US" dirty="0"/>
              <a:t>Popper: for a theory to be considered scientific it must be able to be tested and conceivably proven false.</a:t>
            </a:r>
          </a:p>
          <a:p>
            <a:endParaRPr lang="en-US" dirty="0"/>
          </a:p>
          <a:p>
            <a:r>
              <a:rPr lang="en-US" dirty="0"/>
              <a:t>This paradigm underpins the idea of Null Hypothesis 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DB442-8D4E-974A-AD05-E696C8142140}"/>
              </a:ext>
            </a:extLst>
          </p:cNvPr>
          <p:cNvSpPr txBox="1"/>
          <p:nvPr/>
        </p:nvSpPr>
        <p:spPr>
          <a:xfrm>
            <a:off x="993216" y="5859256"/>
            <a:ext cx="2821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en.wikipedia.org</a:t>
            </a:r>
            <a:r>
              <a:rPr lang="en-US" sz="700" dirty="0"/>
              <a:t>/wiki/</a:t>
            </a:r>
            <a:r>
              <a:rPr lang="en-US" sz="700" dirty="0" err="1"/>
              <a:t>Karl_Popper</a:t>
            </a:r>
            <a:r>
              <a:rPr lang="en-US" sz="700" dirty="0"/>
              <a:t>#/media/</a:t>
            </a:r>
            <a:r>
              <a:rPr lang="en-US" sz="700" dirty="0" err="1"/>
              <a:t>File:Karl_Popper.jpg</a:t>
            </a:r>
            <a:endParaRPr lang="en-US" sz="700" dirty="0"/>
          </a:p>
          <a:p>
            <a:r>
              <a:rPr lang="en-US" sz="700" dirty="0"/>
              <a:t>https://</a:t>
            </a:r>
            <a:r>
              <a:rPr lang="en-US" sz="700" dirty="0" err="1"/>
              <a:t>www.simplypsychology.org</a:t>
            </a:r>
            <a:r>
              <a:rPr lang="en-US" sz="700" dirty="0"/>
              <a:t>/Karl-</a:t>
            </a:r>
            <a:r>
              <a:rPr lang="en-US" sz="700" dirty="0" err="1"/>
              <a:t>Popper.html</a:t>
            </a:r>
            <a:endParaRPr lang="en-US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F0B178-A14E-B447-AD4F-2C19AC763EC2}"/>
              </a:ext>
            </a:extLst>
          </p:cNvPr>
          <p:cNvSpPr txBox="1"/>
          <p:nvPr/>
        </p:nvSpPr>
        <p:spPr>
          <a:xfrm>
            <a:off x="1219398" y="1944414"/>
            <a:ext cx="247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Karl Popper (1902-1994)</a:t>
            </a:r>
          </a:p>
        </p:txBody>
      </p:sp>
    </p:spTree>
    <p:extLst>
      <p:ext uri="{BB962C8B-B14F-4D97-AF65-F5344CB8AC3E}">
        <p14:creationId xmlns:p14="http://schemas.microsoft.com/office/powerpoint/2010/main" val="2011595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5D189E-DD48-2046-B7E8-B6F42965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hypothesis in MUTT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A33D8E-F32F-BD40-971E-7BEB864FE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H</a:t>
            </a:r>
            <a:r>
              <a:rPr lang="en-US" i="1" baseline="-25000" dirty="0"/>
              <a:t>0</a:t>
            </a:r>
            <a:r>
              <a:rPr lang="en-US" i="1" dirty="0"/>
              <a:t> </a:t>
            </a:r>
            <a:r>
              <a:rPr lang="en-US" dirty="0"/>
              <a:t>– null hypothesis</a:t>
            </a:r>
            <a:endParaRPr lang="en-US" i="1" dirty="0"/>
          </a:p>
          <a:p>
            <a:r>
              <a:rPr lang="en-US" dirty="0"/>
              <a:t>BSCVA among patients who receive natamycin (intervention) </a:t>
            </a:r>
            <a:r>
              <a:rPr lang="en-US" b="1" dirty="0"/>
              <a:t>is the same </a:t>
            </a:r>
            <a:r>
              <a:rPr lang="en-US" dirty="0"/>
              <a:t>as among patients who receive voriconazole (standard of care)</a:t>
            </a:r>
          </a:p>
          <a:p>
            <a:endParaRPr lang="en-US" dirty="0"/>
          </a:p>
          <a:p>
            <a:r>
              <a:rPr lang="en-US" i="1" dirty="0"/>
              <a:t>H</a:t>
            </a:r>
            <a:r>
              <a:rPr lang="en-US" i="1" baseline="-25000" dirty="0"/>
              <a:t>A </a:t>
            </a:r>
            <a:r>
              <a:rPr lang="en-US" i="1" dirty="0"/>
              <a:t>– </a:t>
            </a:r>
            <a:r>
              <a:rPr lang="en-US" dirty="0"/>
              <a:t>alternative hypothesis</a:t>
            </a:r>
            <a:endParaRPr lang="en-US" baseline="-25000" dirty="0"/>
          </a:p>
          <a:p>
            <a:r>
              <a:rPr lang="en-US" dirty="0"/>
              <a:t>BSCVA among patients who receive natamycin </a:t>
            </a:r>
            <a:r>
              <a:rPr lang="en-US" b="1" dirty="0"/>
              <a:t>is better </a:t>
            </a:r>
            <a:r>
              <a:rPr lang="en-US" dirty="0"/>
              <a:t>(lower </a:t>
            </a:r>
            <a:r>
              <a:rPr lang="en-US" dirty="0" err="1"/>
              <a:t>logMAR</a:t>
            </a:r>
            <a:r>
              <a:rPr lang="en-US" dirty="0"/>
              <a:t>) than patients who receive voriconazole</a:t>
            </a:r>
            <a:endParaRPr lang="en-US" i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7EB5C7-3523-8A48-A49E-702BE67965D8}"/>
              </a:ext>
            </a:extLst>
          </p:cNvPr>
          <p:cNvGrpSpPr/>
          <p:nvPr/>
        </p:nvGrpSpPr>
        <p:grpSpPr>
          <a:xfrm>
            <a:off x="4849970" y="4231701"/>
            <a:ext cx="3332900" cy="1574971"/>
            <a:chOff x="4849970" y="4231701"/>
            <a:chExt cx="3332900" cy="15749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6AE12C-3B8D-8C48-B3DC-C7BB187EDD85}"/>
                </a:ext>
              </a:extLst>
            </p:cNvPr>
            <p:cNvSpPr txBox="1"/>
            <p:nvPr/>
          </p:nvSpPr>
          <p:spPr>
            <a:xfrm>
              <a:off x="4849970" y="4883342"/>
              <a:ext cx="33329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even more conservative:</a:t>
              </a:r>
            </a:p>
            <a:p>
              <a:pPr algn="ctr"/>
              <a:r>
                <a:rPr lang="en-US" b="1" dirty="0"/>
                <a:t>is worse or better </a:t>
              </a:r>
            </a:p>
            <a:p>
              <a:pPr algn="ctr"/>
              <a:r>
                <a:rPr lang="en-US" dirty="0"/>
                <a:t>(i.e., different in either direction)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39B25B-D064-3742-866F-6294DAC5770D}"/>
                </a:ext>
              </a:extLst>
            </p:cNvPr>
            <p:cNvCxnSpPr>
              <a:cxnSpLocks/>
            </p:cNvCxnSpPr>
            <p:nvPr/>
          </p:nvCxnSpPr>
          <p:spPr>
            <a:xfrm>
              <a:off x="6411311" y="4231701"/>
              <a:ext cx="0" cy="65164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441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5F007-7166-A841-9092-BD834967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BSCVA in MUTT: </a:t>
            </a:r>
            <a:br>
              <a:rPr lang="en-US" dirty="0"/>
            </a:br>
            <a:r>
              <a:rPr lang="en-US" dirty="0"/>
              <a:t>are groups different at 3 months?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76851E4E-1611-A44E-BEA5-AD7B88E9B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71675"/>
            <a:ext cx="10558848" cy="3959568"/>
          </a:xfrm>
        </p:spPr>
      </p:pic>
    </p:spTree>
    <p:extLst>
      <p:ext uri="{BB962C8B-B14F-4D97-AF65-F5344CB8AC3E}">
        <p14:creationId xmlns:p14="http://schemas.microsoft.com/office/powerpoint/2010/main" val="25307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8733-467F-2743-BD1C-50C8C54BA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Much of today’s material was developed with Dr. Catie Oldenburg, Proctor Foundation</a:t>
            </a:r>
          </a:p>
        </p:txBody>
      </p:sp>
    </p:spTree>
    <p:extLst>
      <p:ext uri="{BB962C8B-B14F-4D97-AF65-F5344CB8AC3E}">
        <p14:creationId xmlns:p14="http://schemas.microsoft.com/office/powerpoint/2010/main" val="2301030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4B3F-E7EA-5248-BB04-60974DDD1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63520"/>
          </a:xfrm>
        </p:spPr>
        <p:txBody>
          <a:bodyPr>
            <a:normAutofit/>
          </a:bodyPr>
          <a:lstStyle/>
          <a:p>
            <a:r>
              <a:rPr lang="en-US" dirty="0"/>
              <a:t>BSCVA is a quantitative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D592-4CA8-0846-8094-6D3C59F73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6564761" cy="42923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options for statistical testing:</a:t>
            </a:r>
          </a:p>
          <a:p>
            <a:endParaRPr lang="en-US" dirty="0"/>
          </a:p>
          <a:p>
            <a:r>
              <a:rPr lang="en-US" b="1" i="1" dirty="0"/>
              <a:t>T-test</a:t>
            </a:r>
            <a:r>
              <a:rPr lang="en-US" b="1" dirty="0"/>
              <a:t> for the difference in means</a:t>
            </a:r>
          </a:p>
          <a:p>
            <a:pPr lvl="1"/>
            <a:r>
              <a:rPr lang="en-US" dirty="0"/>
              <a:t>Assumes that the values are approximately normally distributed (like a bell curve) and independent </a:t>
            </a:r>
          </a:p>
          <a:p>
            <a:pPr marL="384048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  <a:p>
            <a:r>
              <a:rPr lang="en-US" b="1" dirty="0"/>
              <a:t>Wilcoxon rank sum test for difference in ranks </a:t>
            </a:r>
            <a:r>
              <a:rPr lang="en-US" dirty="0"/>
              <a:t>(also called the Mann-Whitney-U test)</a:t>
            </a:r>
          </a:p>
          <a:p>
            <a:pPr lvl="1"/>
            <a:r>
              <a:rPr lang="en-US" dirty="0"/>
              <a:t>Like the t-test, it assumes values are independent but makes no assumption about the distribution of values — if a variable is very skewed or has a distribution that is nothing like a bell curve then consider this!</a:t>
            </a:r>
          </a:p>
          <a:p>
            <a:pPr marL="384048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wilcox.test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9268CFDE-C0F8-DA4C-807C-5844FFDB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096" y="2439768"/>
            <a:ext cx="3578861" cy="2468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EF687C-D1F7-834C-8F56-EA7F82E01C75}"/>
              </a:ext>
            </a:extLst>
          </p:cNvPr>
          <p:cNvSpPr txBox="1"/>
          <p:nvPr/>
        </p:nvSpPr>
        <p:spPr>
          <a:xfrm>
            <a:off x="8760940" y="4774579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2A4E3E-39FB-BC46-A75A-2475196A9E8A}"/>
              </a:ext>
            </a:extLst>
          </p:cNvPr>
          <p:cNvSpPr txBox="1"/>
          <p:nvPr/>
        </p:nvSpPr>
        <p:spPr>
          <a:xfrm>
            <a:off x="8220458" y="2083421"/>
            <a:ext cx="3770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MUTT BSCVA measures at baseline and 3 months</a:t>
            </a:r>
          </a:p>
        </p:txBody>
      </p:sp>
    </p:spTree>
    <p:extLst>
      <p:ext uri="{BB962C8B-B14F-4D97-AF65-F5344CB8AC3E}">
        <p14:creationId xmlns:p14="http://schemas.microsoft.com/office/powerpoint/2010/main" val="233180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B55D-B4EF-0F42-8C8C-04E09CB87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 for difference at 3 months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1AB11-2FA0-3047-AF0F-D475EA05F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(logmar_3 ~ tr, data=d)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= -2.2004, df = 281.36, p-value = 0.02859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Wilcoxon rank sum test: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wilcox.test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(logmar_3 ~ tr, data=d)</a:t>
            </a:r>
          </a:p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W = 11825, p-value = 0.1056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E77390-99B3-8E45-84DD-F3660C89B42C}"/>
              </a:ext>
            </a:extLst>
          </p:cNvPr>
          <p:cNvGrpSpPr/>
          <p:nvPr/>
        </p:nvGrpSpPr>
        <p:grpSpPr>
          <a:xfrm>
            <a:off x="5013434" y="3100552"/>
            <a:ext cx="6854670" cy="1996965"/>
            <a:chOff x="5013434" y="3100552"/>
            <a:chExt cx="6854670" cy="19969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C775D66-47AB-3041-A212-E871FA5C030E}"/>
                </a:ext>
              </a:extLst>
            </p:cNvPr>
            <p:cNvSpPr txBox="1"/>
            <p:nvPr/>
          </p:nvSpPr>
          <p:spPr>
            <a:xfrm>
              <a:off x="7809236" y="3626581"/>
              <a:ext cx="40588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chemeClr val="accent1"/>
                  </a:solidFill>
                </a:rPr>
                <a:t>Some evidence for a difference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0848F2-ECCE-4949-ACBD-4FE8BA67FD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73462" y="3100552"/>
              <a:ext cx="609600" cy="525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04EC767-3A16-0B49-99EA-C0AE1DB8D5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3434" y="4237129"/>
              <a:ext cx="2669628" cy="8603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88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6571-0159-3444-9306-7380C819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P</a:t>
            </a:r>
            <a:r>
              <a:rPr lang="en-US" dirty="0"/>
              <a:t>-values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66EC-3EC5-5C42-A2A1-4B26C3CD4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665455" cy="4023360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A p-value is the probability of observing a test statistic, such as a T-statistic in a t-test, as big or bigger than that observed </a:t>
            </a:r>
            <a:r>
              <a:rPr lang="en-US" sz="2800" i="1" dirty="0"/>
              <a:t>if the null hypothesis were true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Assumes:</a:t>
            </a:r>
          </a:p>
          <a:p>
            <a:pPr lvl="1"/>
            <a:r>
              <a:rPr lang="en-US" sz="2400" dirty="0"/>
              <a:t>Null hypothesis is correct</a:t>
            </a:r>
          </a:p>
          <a:p>
            <a:pPr lvl="1"/>
            <a:r>
              <a:rPr lang="en-US" sz="2400" dirty="0"/>
              <a:t>There is no source of bias in the process of data collection or analysis</a:t>
            </a:r>
          </a:p>
        </p:txBody>
      </p:sp>
    </p:spTree>
    <p:extLst>
      <p:ext uri="{BB962C8B-B14F-4D97-AF65-F5344CB8AC3E}">
        <p14:creationId xmlns:p14="http://schemas.microsoft.com/office/powerpoint/2010/main" val="2821945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6571-0159-3444-9306-7380C819D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44489"/>
          </a:xfrm>
        </p:spPr>
        <p:txBody>
          <a:bodyPr>
            <a:normAutofit/>
          </a:bodyPr>
          <a:lstStyle/>
          <a:p>
            <a:r>
              <a:rPr lang="en-US" dirty="0"/>
              <a:t>Many biostatisticians do not like </a:t>
            </a:r>
            <a:r>
              <a:rPr lang="en-US" i="1" dirty="0"/>
              <a:t>P-</a:t>
            </a:r>
            <a:r>
              <a:rPr lang="en-US" dirty="0"/>
              <a:t>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66EC-3EC5-5C42-A2A1-4B26C3CD4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48" y="1821020"/>
            <a:ext cx="10849232" cy="4443856"/>
          </a:xfrm>
        </p:spPr>
        <p:txBody>
          <a:bodyPr>
            <a:normAutofit/>
          </a:bodyPr>
          <a:lstStyle/>
          <a:p>
            <a:r>
              <a:rPr lang="en-US" sz="2400" dirty="0"/>
              <a:t>Major criticisms are: </a:t>
            </a:r>
          </a:p>
          <a:p>
            <a:pPr lvl="1"/>
            <a:r>
              <a:rPr lang="en-US" sz="2000" dirty="0"/>
              <a:t>They promote binary thinking (”significant” vs. “not-significant”)</a:t>
            </a:r>
          </a:p>
          <a:p>
            <a:pPr lvl="1"/>
            <a:r>
              <a:rPr lang="en-US" sz="2000" dirty="0"/>
              <a:t>They tell you nothing about the magnitude of effect, which we care about in clinical medicine!</a:t>
            </a:r>
          </a:p>
          <a:p>
            <a:pPr lvl="1"/>
            <a:endParaRPr lang="en-US" sz="2000" dirty="0"/>
          </a:p>
          <a:p>
            <a:r>
              <a:rPr lang="en-US" sz="2400" i="1" dirty="0"/>
              <a:t>“In cynical moments, I find myself discarding a p-value as little more than an alternate measure of sample size, since all null hypotheses will produce small p-values so long as enough data are collected” </a:t>
            </a:r>
          </a:p>
          <a:p>
            <a:pPr marL="201168" lvl="1" indent="0">
              <a:buNone/>
            </a:pPr>
            <a:r>
              <a:rPr lang="en-US" sz="2000" dirty="0"/>
              <a:t>	- Nick Jewell, UC Berkeley (</a:t>
            </a:r>
            <a:r>
              <a:rPr lang="en-US" sz="2000" i="1" dirty="0"/>
              <a:t>Statistics for Epidemiology</a:t>
            </a:r>
            <a:r>
              <a:rPr lang="en-US" sz="2000" dirty="0"/>
              <a:t> (2004), p 61)</a:t>
            </a:r>
          </a:p>
        </p:txBody>
      </p:sp>
    </p:spTree>
    <p:extLst>
      <p:ext uri="{BB962C8B-B14F-4D97-AF65-F5344CB8AC3E}">
        <p14:creationId xmlns:p14="http://schemas.microsoft.com/office/powerpoint/2010/main" val="871204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29E20-40A6-9144-9889-0E64C4F44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729714"/>
            <a:ext cx="11257005" cy="856441"/>
          </a:xfrm>
        </p:spPr>
        <p:txBody>
          <a:bodyPr>
            <a:normAutofit fontScale="92500"/>
          </a:bodyPr>
          <a:lstStyle/>
          <a:p>
            <a:pPr marL="201168" lvl="1" indent="0">
              <a:buNone/>
            </a:pPr>
            <a:r>
              <a:rPr lang="en-US" dirty="0" err="1"/>
              <a:t>Amrhein</a:t>
            </a:r>
            <a:r>
              <a:rPr lang="en-US" dirty="0"/>
              <a:t>, V., Greenland, S. &amp; McShane, B. </a:t>
            </a:r>
          </a:p>
          <a:p>
            <a:pPr marL="201168" lvl="1" indent="0">
              <a:buNone/>
            </a:pPr>
            <a:r>
              <a:rPr lang="en-US" dirty="0"/>
              <a:t>Scientists rise up against statistical significance. </a:t>
            </a:r>
            <a:r>
              <a:rPr lang="en-US" i="1" dirty="0"/>
              <a:t>Nature</a:t>
            </a:r>
            <a:r>
              <a:rPr lang="en-US" dirty="0"/>
              <a:t> </a:t>
            </a:r>
            <a:r>
              <a:rPr lang="en-US" b="1" dirty="0"/>
              <a:t>567,</a:t>
            </a:r>
            <a:r>
              <a:rPr lang="en-US" dirty="0"/>
              <a:t> 305–307 (2019).  </a:t>
            </a:r>
            <a:r>
              <a:rPr lang="en-US" dirty="0">
                <a:hlinkClick r:id="rId2"/>
              </a:rPr>
              <a:t>https://pubmed.ncbi.nlm.nih.gov/30894741/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F9C3C0B-86A4-244F-AA23-5C18CC2C9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8291384" cy="5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91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B0EF-01B7-4A47-9D7B-85930CB7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559131"/>
          </a:xfrm>
        </p:spPr>
        <p:txBody>
          <a:bodyPr>
            <a:noAutofit/>
          </a:bodyPr>
          <a:lstStyle/>
          <a:p>
            <a:r>
              <a:rPr lang="en-US" sz="3600" dirty="0"/>
              <a:t>Instead, we usually prefer measures of effect such as a difference between groups and a measure of uncertainty (95% confidence interval)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92243-889C-5C44-8ACB-E1FE0FEAC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44110"/>
            <a:ext cx="10058400" cy="3724984"/>
          </a:xfrm>
        </p:spPr>
        <p:txBody>
          <a:bodyPr/>
          <a:lstStyle/>
          <a:p>
            <a:r>
              <a:rPr lang="en-US" dirty="0"/>
              <a:t>In the MUTT trial, the mean </a:t>
            </a:r>
            <a:r>
              <a:rPr lang="en-US" dirty="0" err="1"/>
              <a:t>logMAR</a:t>
            </a:r>
            <a:r>
              <a:rPr lang="en-US" dirty="0"/>
              <a:t> at 3 months was: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null hypothesis was that the difference would be zero.  </a:t>
            </a:r>
          </a:p>
          <a:p>
            <a:r>
              <a:rPr lang="en-US" dirty="0"/>
              <a:t>Is –0.16 different from zero by chance?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4453957-BE5A-DE45-A92F-8635A0A54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388414"/>
              </p:ext>
            </p:extLst>
          </p:nvPr>
        </p:nvGraphicFramePr>
        <p:xfrm>
          <a:off x="3157308" y="2738120"/>
          <a:ext cx="4876800" cy="13817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99152094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7436985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686887328"/>
                    </a:ext>
                  </a:extLst>
                </a:gridCol>
              </a:tblGrid>
              <a:tr h="575500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</a:t>
                      </a:r>
                      <a:r>
                        <a:rPr lang="en-US" dirty="0" err="1"/>
                        <a:t>logMAR</a:t>
                      </a:r>
                      <a:endParaRPr lang="en-US" dirty="0"/>
                    </a:p>
                    <a:p>
                      <a:r>
                        <a:rPr lang="en-US" dirty="0"/>
                        <a:t>at 3 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52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Voriconazole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44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Natamycin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–0.16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133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628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9DD2-0679-E849-907E-AA74FAF6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95% confidence intervals</a:t>
            </a:r>
            <a:br>
              <a:rPr lang="en-US" dirty="0"/>
            </a:br>
            <a:r>
              <a:rPr lang="en-US" dirty="0"/>
              <a:t>A measure of uncertainty in our estimate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C1A89-CFBA-834D-9950-1EF0F7E22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3379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Construction of a 95% Confidence Interval:</a:t>
            </a:r>
            <a:endParaRPr lang="en-US" dirty="0"/>
          </a:p>
          <a:p>
            <a:r>
              <a:rPr lang="en-US" dirty="0"/>
              <a:t>Mean difference ± </a:t>
            </a:r>
            <a:r>
              <a:rPr lang="en-US" dirty="0">
                <a:solidFill>
                  <a:schemeClr val="accent1"/>
                </a:solidFill>
              </a:rPr>
              <a:t>1.96</a:t>
            </a:r>
            <a:r>
              <a:rPr lang="en-US" dirty="0"/>
              <a:t> x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Theoretical interpretation of a 95% Confidence Interval:</a:t>
            </a:r>
          </a:p>
          <a:p>
            <a:r>
              <a:rPr lang="en-US" dirty="0"/>
              <a:t>If we were to repeat the identical study 1000 times, the confidence interval in 95% of the repeated studies (~950) will contain the true mean difference. </a:t>
            </a:r>
          </a:p>
          <a:p>
            <a:endParaRPr lang="en-US" dirty="0"/>
          </a:p>
          <a:p>
            <a:r>
              <a:rPr lang="en-US" b="1" dirty="0"/>
              <a:t>Pragmatic use of a 95% Confidence Interval vis-à-vis hypothesis testing:</a:t>
            </a:r>
          </a:p>
          <a:p>
            <a:r>
              <a:rPr lang="en-US" dirty="0"/>
              <a:t>If our null hypothesis is that the difference is zero and the 95% CI for the difference excludes zero, then we can reject the null hypothesis at alpha-level 0.05.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D2D8B-771A-9D4B-86CF-73C0D90D1E0D}"/>
              </a:ext>
            </a:extLst>
          </p:cNvPr>
          <p:cNvSpPr txBox="1"/>
          <p:nvPr/>
        </p:nvSpPr>
        <p:spPr>
          <a:xfrm>
            <a:off x="2733573" y="2895627"/>
            <a:ext cx="122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alpha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level (0.05)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9406C-A496-DC46-A62A-195666F6BC30}"/>
              </a:ext>
            </a:extLst>
          </p:cNvPr>
          <p:cNvSpPr txBox="1"/>
          <p:nvPr/>
        </p:nvSpPr>
        <p:spPr>
          <a:xfrm>
            <a:off x="5052908" y="2895627"/>
            <a:ext cx="4909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Standard Error of the mean difference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(a function of outcome variability and sample size)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5F853F-9A66-0847-BA83-680144425F73}"/>
              </a:ext>
            </a:extLst>
          </p:cNvPr>
          <p:cNvCxnSpPr>
            <a:endCxn id="4" idx="0"/>
          </p:cNvCxnSpPr>
          <p:nvPr/>
        </p:nvCxnSpPr>
        <p:spPr>
          <a:xfrm>
            <a:off x="3345983" y="2680138"/>
            <a:ext cx="2" cy="215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44DE97-6447-7144-B8D2-4B57F6ACCDCA}"/>
              </a:ext>
            </a:extLst>
          </p:cNvPr>
          <p:cNvCxnSpPr>
            <a:cxnSpLocks/>
          </p:cNvCxnSpPr>
          <p:nvPr/>
        </p:nvCxnSpPr>
        <p:spPr>
          <a:xfrm>
            <a:off x="4147952" y="2569806"/>
            <a:ext cx="904956" cy="44666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96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062A-3398-3E46-A57D-50C89DCA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717F-6823-BD40-9BBA-FC1AE68EA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562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a quantitative outcome and binary exposure (Treatment / control), you can estimate the mean difference, SE, and 95% CI very easily with a linear regression.</a:t>
            </a:r>
          </a:p>
          <a:p>
            <a:endParaRPr lang="en-US" dirty="0"/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fit &lt;-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(logmar_3 ~ tr, data=d)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(tidy(fit,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TRUE), digits = 2)</a:t>
            </a:r>
          </a:p>
          <a:p>
            <a:endParaRPr lang="en-US" sz="1800" dirty="0">
              <a:cs typeface="Courier New" panose="02070309020205020404" pitchFamily="49" charset="0"/>
            </a:endParaRPr>
          </a:p>
          <a:p>
            <a:endParaRPr lang="en-US" sz="1800" dirty="0">
              <a:cs typeface="Courier New" panose="02070309020205020404" pitchFamily="49" charset="0"/>
            </a:endParaRPr>
          </a:p>
          <a:p>
            <a:endParaRPr lang="en-US" sz="1800" dirty="0">
              <a:cs typeface="Courier New" panose="02070309020205020404" pitchFamily="49" charset="0"/>
            </a:endParaRPr>
          </a:p>
          <a:p>
            <a:endParaRPr lang="en-US" sz="1800" dirty="0">
              <a:cs typeface="Courier New" panose="02070309020205020404" pitchFamily="49" charset="0"/>
            </a:endParaRPr>
          </a:p>
          <a:p>
            <a:endParaRPr lang="en-US" sz="1800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So the 95% CI is </a:t>
            </a:r>
            <a:r>
              <a:rPr lang="en-US" b="1" dirty="0">
                <a:cs typeface="Courier New" panose="02070309020205020404" pitchFamily="49" charset="0"/>
              </a:rPr>
              <a:t>(–0.30, –0.02)</a:t>
            </a:r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F1D1CC2-6AD3-DC48-863D-120A776F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382" y="3684829"/>
            <a:ext cx="7891298" cy="15753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A9495D-3A10-2F49-A7EC-005AE20B0B07}"/>
              </a:ext>
            </a:extLst>
          </p:cNvPr>
          <p:cNvSpPr txBox="1"/>
          <p:nvPr/>
        </p:nvSpPr>
        <p:spPr>
          <a:xfrm>
            <a:off x="1050956" y="4287820"/>
            <a:ext cx="22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in Voriconazole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B27AF-799F-3042-AB5B-8420FD08C9AF}"/>
              </a:ext>
            </a:extLst>
          </p:cNvPr>
          <p:cNvSpPr txBox="1"/>
          <p:nvPr/>
        </p:nvSpPr>
        <p:spPr>
          <a:xfrm>
            <a:off x="659182" y="4842447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Natamycin – Voriconazole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666157-532B-8943-9807-322AE04EDF34}"/>
              </a:ext>
            </a:extLst>
          </p:cNvPr>
          <p:cNvSpPr/>
          <p:nvPr/>
        </p:nvSpPr>
        <p:spPr>
          <a:xfrm>
            <a:off x="5029200" y="4842447"/>
            <a:ext cx="6264876" cy="417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26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062A-3398-3E46-A57D-50C89DCA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– </a:t>
            </a:r>
            <a:br>
              <a:rPr lang="en-US" dirty="0"/>
            </a:br>
            <a:r>
              <a:rPr lang="en-US" dirty="0"/>
              <a:t>adjusting for covariates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3717F-6823-BD40-9BBA-FC1AE68EA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56212"/>
          </a:xfrm>
        </p:spPr>
        <p:txBody>
          <a:bodyPr>
            <a:normAutofit/>
          </a:bodyPr>
          <a:lstStyle/>
          <a:p>
            <a:r>
              <a:rPr lang="en-US" dirty="0"/>
              <a:t>With quantitative outcomes, if a baseline value is highly correlated with the outcome then you can sometimes gain a bit of precision (smaller SE, narrower 95% CI) by adjusting for baseline.  Regression makes this easy.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fit2 &lt;-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(logmar_3 ~ </a:t>
            </a:r>
            <a:r>
              <a:rPr lang="en-US" sz="1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logmar_0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 tr, data=d)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(tidy(fit,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conf.int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TRUE), digits = 2)</a:t>
            </a:r>
            <a:endParaRPr lang="en-US" sz="1800" dirty="0">
              <a:cs typeface="Courier New" panose="02070309020205020404" pitchFamily="49" charset="0"/>
            </a:endParaRPr>
          </a:p>
          <a:p>
            <a:endParaRPr lang="en-US" sz="1800" dirty="0">
              <a:cs typeface="Courier New" panose="02070309020205020404" pitchFamily="49" charset="0"/>
            </a:endParaRPr>
          </a:p>
          <a:p>
            <a:endParaRPr lang="en-US" sz="1800" dirty="0">
              <a:cs typeface="Courier New" panose="02070309020205020404" pitchFamily="49" charset="0"/>
            </a:endParaRPr>
          </a:p>
          <a:p>
            <a:endParaRPr lang="en-US" sz="1800" dirty="0">
              <a:cs typeface="Courier New" panose="02070309020205020404" pitchFamily="49" charset="0"/>
            </a:endParaRPr>
          </a:p>
          <a:p>
            <a:endParaRPr lang="en-US" sz="1800" dirty="0"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7DE269-8A04-3142-8AB3-2A1FF5A10F14}"/>
              </a:ext>
            </a:extLst>
          </p:cNvPr>
          <p:cNvSpPr txBox="1"/>
          <p:nvPr/>
        </p:nvSpPr>
        <p:spPr>
          <a:xfrm>
            <a:off x="2630684" y="6047052"/>
            <a:ext cx="6605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Compare to Table 5 in </a:t>
            </a:r>
            <a:r>
              <a:rPr lang="en-US" sz="1600" dirty="0" err="1"/>
              <a:t>Prajna</a:t>
            </a:r>
            <a:r>
              <a:rPr lang="en-US" sz="1600" dirty="0"/>
              <a:t> et al. </a:t>
            </a:r>
            <a:r>
              <a:rPr lang="en-US" sz="1600" i="1" dirty="0"/>
              <a:t>JAMA </a:t>
            </a:r>
            <a:r>
              <a:rPr lang="en-US" sz="1600" i="1" dirty="0" err="1"/>
              <a:t>Ophthalmol</a:t>
            </a:r>
            <a:r>
              <a:rPr lang="en-US" sz="1600" i="1" dirty="0"/>
              <a:t>. </a:t>
            </a:r>
            <a:r>
              <a:rPr lang="en-US" sz="1600" dirty="0"/>
              <a:t>2013;131(4):422-429. 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795C4EC-ABCE-A242-A1D5-F2524174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487" y="3822494"/>
            <a:ext cx="8453671" cy="21190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54678-554C-D149-8D6A-3F6B6A782397}"/>
              </a:ext>
            </a:extLst>
          </p:cNvPr>
          <p:cNvSpPr txBox="1"/>
          <p:nvPr/>
        </p:nvSpPr>
        <p:spPr>
          <a:xfrm>
            <a:off x="25484" y="5441706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Natamycin – Voriconazole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36B1B-D837-544B-9062-2F436A31804C}"/>
              </a:ext>
            </a:extLst>
          </p:cNvPr>
          <p:cNvSpPr/>
          <p:nvPr/>
        </p:nvSpPr>
        <p:spPr>
          <a:xfrm>
            <a:off x="4609071" y="5393341"/>
            <a:ext cx="6264876" cy="417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6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B3FFBC-7652-944E-909B-85ED890F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dichotomous outcomes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54DC3E-164A-414B-879B-F46CEE282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8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6C080A-1127-2F4F-9BF5-D1113FC9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These slides along with R code and underlying data are publicly available here: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A524D-B73A-5846-AAB4-ADDBB7918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https://github.com/proctor-ucsf/ophtho-teaching-data-analysis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2445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Epidemiologic measures of disease</a:t>
            </a:r>
            <a:br>
              <a:rPr lang="en-US" dirty="0"/>
            </a:br>
            <a:r>
              <a:rPr lang="en-US" dirty="0"/>
              <a:t>Prevalence, Incidence Rate,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22058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Prevalence</a:t>
            </a:r>
            <a:r>
              <a:rPr lang="en-US" dirty="0"/>
              <a:t>: the proportion of the population with a disease at a certain point in time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Cases observed / people measured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Unitless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Incidence rate</a:t>
            </a:r>
            <a:r>
              <a:rPr lang="en-US" dirty="0"/>
              <a:t>: the rate of new (or newly diagnosed) cases of disease </a:t>
            </a:r>
            <a:r>
              <a:rPr lang="en-US" i="1" dirty="0"/>
              <a:t>per unit of time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New cases / person-year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Units are person-time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b="1" dirty="0"/>
              <a:t>Risk</a:t>
            </a:r>
            <a:r>
              <a:rPr lang="en-US" dirty="0"/>
              <a:t>: is the proportion of a population who experienced the outcome over a defined period of time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New cases during the period / people at risk at the beginning of the period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Unitless: time is implied, but not explicit</a:t>
            </a:r>
          </a:p>
        </p:txBody>
      </p:sp>
    </p:spTree>
    <p:extLst>
      <p:ext uri="{BB962C8B-B14F-4D97-AF65-F5344CB8AC3E}">
        <p14:creationId xmlns:p14="http://schemas.microsoft.com/office/powerpoint/2010/main" val="91700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Table: Dichotomous Outcomes</a:t>
            </a:r>
          </a:p>
        </p:txBody>
      </p:sp>
      <p:graphicFrame>
        <p:nvGraphicFramePr>
          <p:cNvPr id="4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72079"/>
              </p:ext>
            </p:extLst>
          </p:nvPr>
        </p:nvGraphicFramePr>
        <p:xfrm>
          <a:off x="2926080" y="2485813"/>
          <a:ext cx="6400800" cy="2743202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Outcome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Outcome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Exposure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  <a:endParaRPr kumimoji="0" lang="x-none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 + b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 + 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 + c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b + 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508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Table: Risk</a:t>
            </a:r>
          </a:p>
        </p:txBody>
      </p:sp>
      <p:graphicFrame>
        <p:nvGraphicFramePr>
          <p:cNvPr id="4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508297"/>
              </p:ext>
            </p:extLst>
          </p:nvPr>
        </p:nvGraphicFramePr>
        <p:xfrm>
          <a:off x="2926080" y="2485813"/>
          <a:ext cx="6400800" cy="2743202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Outcome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Outcome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Exposure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  <a:endParaRPr kumimoji="0" lang="x-none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 + b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 + 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 + c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b + 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72897" y="5531468"/>
            <a:ext cx="3301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Risk in exposed = a/(</a:t>
            </a:r>
            <a:r>
              <a:rPr lang="en-US" sz="2400" dirty="0" err="1"/>
              <a:t>a+b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4286" y="5528995"/>
            <a:ext cx="3589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Risk in unexposed = c/(</a:t>
            </a:r>
            <a:r>
              <a:rPr lang="en-US" sz="2400" dirty="0" err="1"/>
              <a:t>c+d</a:t>
            </a:r>
            <a:r>
              <a:rPr lang="en-US" sz="2400" dirty="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7280" y="1923905"/>
            <a:ext cx="4795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“Probability that an event will occur”</a:t>
            </a:r>
          </a:p>
        </p:txBody>
      </p:sp>
    </p:spTree>
    <p:extLst>
      <p:ext uri="{BB962C8B-B14F-4D97-AF65-F5344CB8AC3E}">
        <p14:creationId xmlns:p14="http://schemas.microsoft.com/office/powerpoint/2010/main" val="2015805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Table: Risk Ratios</a:t>
            </a:r>
          </a:p>
        </p:txBody>
      </p:sp>
      <p:graphicFrame>
        <p:nvGraphicFramePr>
          <p:cNvPr id="4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21972"/>
              </p:ext>
            </p:extLst>
          </p:nvPr>
        </p:nvGraphicFramePr>
        <p:xfrm>
          <a:off x="2926080" y="2485813"/>
          <a:ext cx="6400800" cy="2743202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Outcome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Outcome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Exposure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  <a:endParaRPr kumimoji="0" lang="x-none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 + b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 + 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 + c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b + 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23394" y="5518140"/>
            <a:ext cx="8671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Risk Ratio </a:t>
            </a:r>
            <a:r>
              <a:rPr lang="en-US" sz="2400" dirty="0"/>
              <a:t>= Risk in Exposed/Risk in Unexposed = [a/(</a:t>
            </a:r>
            <a:r>
              <a:rPr lang="en-US" sz="2400" dirty="0" err="1"/>
              <a:t>a+b</a:t>
            </a:r>
            <a:r>
              <a:rPr lang="en-US" sz="2400" dirty="0"/>
              <a:t>)]/[c/(</a:t>
            </a:r>
            <a:r>
              <a:rPr lang="en-US" sz="2400" dirty="0" err="1"/>
              <a:t>c+d</a:t>
            </a:r>
            <a:r>
              <a:rPr lang="en-US" sz="2400" dirty="0"/>
              <a:t>)] </a:t>
            </a:r>
          </a:p>
        </p:txBody>
      </p:sp>
    </p:spTree>
    <p:extLst>
      <p:ext uri="{BB962C8B-B14F-4D97-AF65-F5344CB8AC3E}">
        <p14:creationId xmlns:p14="http://schemas.microsoft.com/office/powerpoint/2010/main" val="1015680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E00835-309B-5541-A021-98BF2F992D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347" y="526320"/>
            <a:ext cx="12071536" cy="35514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3C5A49-84DD-F046-A888-7E7F68720265}"/>
              </a:ext>
            </a:extLst>
          </p:cNvPr>
          <p:cNvSpPr txBox="1"/>
          <p:nvPr/>
        </p:nvSpPr>
        <p:spPr>
          <a:xfrm>
            <a:off x="1277008" y="5801711"/>
            <a:ext cx="542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Weiss et al, </a:t>
            </a:r>
            <a:r>
              <a:rPr lang="en-US" i="1" dirty="0"/>
              <a:t>JAMA </a:t>
            </a:r>
            <a:r>
              <a:rPr lang="en-US" i="1" dirty="0" err="1"/>
              <a:t>Ophthalmol</a:t>
            </a:r>
            <a:r>
              <a:rPr lang="en-US" dirty="0"/>
              <a:t>. 2015;133(9):1005-1012. </a:t>
            </a:r>
          </a:p>
        </p:txBody>
      </p:sp>
    </p:spTree>
    <p:extLst>
      <p:ext uri="{BB962C8B-B14F-4D97-AF65-F5344CB8AC3E}">
        <p14:creationId xmlns:p14="http://schemas.microsoft.com/office/powerpoint/2010/main" val="3699627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Risk Ratios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80" y="2212867"/>
            <a:ext cx="9809600" cy="2169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545" y="5801711"/>
            <a:ext cx="542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Weiss et al, </a:t>
            </a:r>
            <a:r>
              <a:rPr lang="en-US" i="1" dirty="0"/>
              <a:t>JAMA </a:t>
            </a:r>
            <a:r>
              <a:rPr lang="en-US" i="1" dirty="0" err="1"/>
              <a:t>Ophthalmol</a:t>
            </a:r>
            <a:r>
              <a:rPr lang="en-US" dirty="0"/>
              <a:t>. 2015;133(9):1005-1012.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767818" y="3297841"/>
            <a:ext cx="3263462" cy="961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F6AF92-634D-E049-A0AE-DDA3B358E58B}"/>
              </a:ext>
            </a:extLst>
          </p:cNvPr>
          <p:cNvCxnSpPr/>
          <p:nvPr/>
        </p:nvCxnSpPr>
        <p:spPr>
          <a:xfrm>
            <a:off x="2102069" y="2511972"/>
            <a:ext cx="22807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7262E78-4C41-F14E-8F93-1028B59C560C}"/>
              </a:ext>
            </a:extLst>
          </p:cNvPr>
          <p:cNvSpPr/>
          <p:nvPr/>
        </p:nvSpPr>
        <p:spPr>
          <a:xfrm>
            <a:off x="1376855" y="3940942"/>
            <a:ext cx="6390963" cy="3286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0C2A37-8253-104E-A284-26FCC20D8775}"/>
              </a:ext>
            </a:extLst>
          </p:cNvPr>
          <p:cNvSpPr txBox="1"/>
          <p:nvPr/>
        </p:nvSpPr>
        <p:spPr>
          <a:xfrm>
            <a:off x="2017986" y="1963602"/>
            <a:ext cx="524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of Dilated Fundus Examination (DFE) by 6 months</a:t>
            </a:r>
          </a:p>
        </p:txBody>
      </p:sp>
    </p:spTree>
    <p:extLst>
      <p:ext uri="{BB962C8B-B14F-4D97-AF65-F5344CB8AC3E}">
        <p14:creationId xmlns:p14="http://schemas.microsoft.com/office/powerpoint/2010/main" val="69208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Risk Ratios</a:t>
            </a:r>
            <a:endParaRPr lang="en-US" dirty="0"/>
          </a:p>
        </p:txBody>
      </p:sp>
      <p:graphicFrame>
        <p:nvGraphicFramePr>
          <p:cNvPr id="6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08037"/>
              </p:ext>
            </p:extLst>
          </p:nvPr>
        </p:nvGraphicFramePr>
        <p:xfrm>
          <a:off x="2926080" y="2485813"/>
          <a:ext cx="6400800" cy="2743202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DFE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 DFE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BADRP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58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88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69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179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2E5A3EC-1A5A-FF45-A652-652B181F9244}"/>
              </a:ext>
            </a:extLst>
          </p:cNvPr>
          <p:cNvSpPr txBox="1"/>
          <p:nvPr/>
        </p:nvSpPr>
        <p:spPr>
          <a:xfrm>
            <a:off x="1923394" y="5518140"/>
            <a:ext cx="8671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Risk Ratio </a:t>
            </a:r>
            <a:r>
              <a:rPr lang="en-US" sz="2400" dirty="0"/>
              <a:t>= Risk in Exposed/Risk in Unexposed = [a/(</a:t>
            </a:r>
            <a:r>
              <a:rPr lang="en-US" sz="2400" dirty="0" err="1"/>
              <a:t>a+b</a:t>
            </a:r>
            <a:r>
              <a:rPr lang="en-US" sz="2400" dirty="0"/>
              <a:t>)]/[c/(</a:t>
            </a:r>
            <a:r>
              <a:rPr lang="en-US" sz="2400" dirty="0" err="1"/>
              <a:t>c+d</a:t>
            </a:r>
            <a:r>
              <a:rPr lang="en-US" sz="2400" dirty="0"/>
              <a:t>)] </a:t>
            </a:r>
          </a:p>
        </p:txBody>
      </p:sp>
    </p:spTree>
    <p:extLst>
      <p:ext uri="{BB962C8B-B14F-4D97-AF65-F5344CB8AC3E}">
        <p14:creationId xmlns:p14="http://schemas.microsoft.com/office/powerpoint/2010/main" val="579031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Risk Ratios</a:t>
            </a:r>
            <a:endParaRPr lang="en-US" dirty="0"/>
          </a:p>
        </p:txBody>
      </p:sp>
      <p:graphicFrame>
        <p:nvGraphicFramePr>
          <p:cNvPr id="6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61195"/>
              </p:ext>
            </p:extLst>
          </p:nvPr>
        </p:nvGraphicFramePr>
        <p:xfrm>
          <a:off x="2926080" y="2485813"/>
          <a:ext cx="6400800" cy="2743202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DFE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 DFE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BADRP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  <a:endParaRPr kumimoji="0" lang="x-none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58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88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69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179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23534" y="5515803"/>
            <a:ext cx="5017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RR = [80/(80+11)]/[30/(30+58)] = 2.58</a:t>
            </a:r>
          </a:p>
        </p:txBody>
      </p:sp>
    </p:spTree>
    <p:extLst>
      <p:ext uri="{BB962C8B-B14F-4D97-AF65-F5344CB8AC3E}">
        <p14:creationId xmlns:p14="http://schemas.microsoft.com/office/powerpoint/2010/main" val="21426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50C1-BE3C-6C4D-B185-21D05F9C5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Please, don’t do data analysis by hand if you can avoid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9B58-ADAF-4B46-A401-FB8B010D8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epitools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rr_est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epitab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(x=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dweiss$tr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dweiss$dfe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method =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riskratio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rr_est$tab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digits = 2)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1FAA384-04EF-E84F-B204-B23B083C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84" y="3564978"/>
            <a:ext cx="8419312" cy="21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86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Risk Ratios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80" y="2212867"/>
            <a:ext cx="9809600" cy="21699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7627" y="4677776"/>
            <a:ext cx="8135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“Overall, BADRP participants were approximately 2.5 times more likely to obtain a DFE compared with ST participants.”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F0104A-2114-0940-B67E-B9182FD09F7E}"/>
              </a:ext>
            </a:extLst>
          </p:cNvPr>
          <p:cNvSpPr/>
          <p:nvPr/>
        </p:nvSpPr>
        <p:spPr>
          <a:xfrm>
            <a:off x="1376855" y="3940941"/>
            <a:ext cx="9593465" cy="347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1F406-D601-9143-834C-CB5E3C5C214D}"/>
              </a:ext>
            </a:extLst>
          </p:cNvPr>
          <p:cNvSpPr txBox="1"/>
          <p:nvPr/>
        </p:nvSpPr>
        <p:spPr>
          <a:xfrm>
            <a:off x="299545" y="5801711"/>
            <a:ext cx="542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Weiss et al, </a:t>
            </a:r>
            <a:r>
              <a:rPr lang="en-US" i="1" dirty="0"/>
              <a:t>JAMA </a:t>
            </a:r>
            <a:r>
              <a:rPr lang="en-US" i="1" dirty="0" err="1"/>
              <a:t>Ophthalmol</a:t>
            </a:r>
            <a:r>
              <a:rPr lang="en-US" dirty="0"/>
              <a:t>. 2015;133(9):1005-1012.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9B7E2-D9E7-274E-9ED5-C9AFFD669044}"/>
              </a:ext>
            </a:extLst>
          </p:cNvPr>
          <p:cNvSpPr txBox="1"/>
          <p:nvPr/>
        </p:nvSpPr>
        <p:spPr>
          <a:xfrm>
            <a:off x="2017986" y="1963602"/>
            <a:ext cx="524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Risk of Dilated Fundus Examination (DFE) by 6 months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19A671-117A-9E40-9ACE-B34FA069695C}"/>
              </a:ext>
            </a:extLst>
          </p:cNvPr>
          <p:cNvCxnSpPr/>
          <p:nvPr/>
        </p:nvCxnSpPr>
        <p:spPr>
          <a:xfrm>
            <a:off x="2102069" y="2511972"/>
            <a:ext cx="228074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1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27A00-23D7-F646-81E3-408D641F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Goals of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F5CE3-6D80-C347-8C97-A99E6D37E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Exploration and discovery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Answering scientific questions </a:t>
            </a:r>
            <a:r>
              <a:rPr lang="en-US" sz="2400" dirty="0"/>
              <a:t>(often testing hypotheses!)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Prediction</a:t>
            </a:r>
            <a:r>
              <a:rPr lang="en-US" sz="2400" dirty="0"/>
              <a:t> (not a focus today)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Across these goals, we seek to learn new things by aggregating individual observations into summaries — either through visualization (graphs) or statistics</a:t>
            </a:r>
          </a:p>
        </p:txBody>
      </p:sp>
    </p:spTree>
    <p:extLst>
      <p:ext uri="{BB962C8B-B14F-4D97-AF65-F5344CB8AC3E}">
        <p14:creationId xmlns:p14="http://schemas.microsoft.com/office/powerpoint/2010/main" val="3583836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Table: Odds</a:t>
            </a:r>
          </a:p>
        </p:txBody>
      </p:sp>
      <p:graphicFrame>
        <p:nvGraphicFramePr>
          <p:cNvPr id="4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420754"/>
              </p:ext>
            </p:extLst>
          </p:nvPr>
        </p:nvGraphicFramePr>
        <p:xfrm>
          <a:off x="2926080" y="2485813"/>
          <a:ext cx="6400800" cy="2743202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Outcome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Outcome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Exposure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 + b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 + 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 + c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b + 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06273" y="5515803"/>
            <a:ext cx="8268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Odds in the Exposed: a/b		Odds in the Unexposed: c/d</a:t>
            </a:r>
          </a:p>
        </p:txBody>
      </p:sp>
    </p:spTree>
    <p:extLst>
      <p:ext uri="{BB962C8B-B14F-4D97-AF65-F5344CB8AC3E}">
        <p14:creationId xmlns:p14="http://schemas.microsoft.com/office/powerpoint/2010/main" val="169700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Table: Odds Ratios</a:t>
            </a:r>
          </a:p>
        </p:txBody>
      </p:sp>
      <p:graphicFrame>
        <p:nvGraphicFramePr>
          <p:cNvPr id="4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474526"/>
              </p:ext>
            </p:extLst>
          </p:nvPr>
        </p:nvGraphicFramePr>
        <p:xfrm>
          <a:off x="2926080" y="2485813"/>
          <a:ext cx="6400800" cy="2743202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Outcome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Outcome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Exposure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 + b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 + 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 + c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b + 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87675" y="5576605"/>
            <a:ext cx="367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Odds Ratio = (a/b)/(c/d)</a:t>
            </a:r>
          </a:p>
        </p:txBody>
      </p:sp>
    </p:spTree>
    <p:extLst>
      <p:ext uri="{BB962C8B-B14F-4D97-AF65-F5344CB8AC3E}">
        <p14:creationId xmlns:p14="http://schemas.microsoft.com/office/powerpoint/2010/main" val="482188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BADRP Study: Odds Ratio</a:t>
            </a:r>
          </a:p>
        </p:txBody>
      </p:sp>
      <p:graphicFrame>
        <p:nvGraphicFramePr>
          <p:cNvPr id="4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782859"/>
              </p:ext>
            </p:extLst>
          </p:nvPr>
        </p:nvGraphicFramePr>
        <p:xfrm>
          <a:off x="2926080" y="2485813"/>
          <a:ext cx="6400800" cy="2743202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DFE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 DFE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BADRP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58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88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69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179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EDFE7D-4B1D-5243-BEC0-7838D7E4ACDB}"/>
              </a:ext>
            </a:extLst>
          </p:cNvPr>
          <p:cNvSpPr txBox="1"/>
          <p:nvPr/>
        </p:nvSpPr>
        <p:spPr>
          <a:xfrm>
            <a:off x="4287675" y="5576605"/>
            <a:ext cx="3784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Odds Ratio = (a/b)/(c/d)</a:t>
            </a:r>
          </a:p>
        </p:txBody>
      </p:sp>
    </p:spTree>
    <p:extLst>
      <p:ext uri="{BB962C8B-B14F-4D97-AF65-F5344CB8AC3E}">
        <p14:creationId xmlns:p14="http://schemas.microsoft.com/office/powerpoint/2010/main" val="1068740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BADRP Study: Odds Ratio</a:t>
            </a:r>
          </a:p>
        </p:txBody>
      </p:sp>
      <p:graphicFrame>
        <p:nvGraphicFramePr>
          <p:cNvPr id="4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76746"/>
              </p:ext>
            </p:extLst>
          </p:nvPr>
        </p:nvGraphicFramePr>
        <p:xfrm>
          <a:off x="2926080" y="2485813"/>
          <a:ext cx="6400800" cy="2743202"/>
        </p:xfrm>
        <a:graphic>
          <a:graphicData uri="http://schemas.openxmlformats.org/drawingml/2006/table">
            <a:tbl>
              <a:tblPr/>
              <a:tblGrid>
                <a:gridCol w="1601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1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DFE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 DFE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BADRP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58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88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69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179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74577" y="5503882"/>
            <a:ext cx="5703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Odds Ratio = (80/11)/(30/58) = </a:t>
            </a:r>
            <a:r>
              <a:rPr lang="en-US" sz="2800" b="1" u="sng" dirty="0"/>
              <a:t>14.06</a:t>
            </a:r>
          </a:p>
        </p:txBody>
      </p:sp>
    </p:spTree>
    <p:extLst>
      <p:ext uri="{BB962C8B-B14F-4D97-AF65-F5344CB8AC3E}">
        <p14:creationId xmlns:p14="http://schemas.microsoft.com/office/powerpoint/2010/main" val="1472153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Odds Ratios and Risk Ratios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59420"/>
            <a:ext cx="10058400" cy="3409673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sz="2800" dirty="0"/>
              <a:t> Odds ratios always greater than the relative risk (further away from the null, 1.0), so must be careful with interpretation. ORs are not a likelihood or probability.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/>
              <a:t> Relative risks are easier to interpret</a:t>
            </a:r>
          </a:p>
          <a:p>
            <a:pPr>
              <a:buFont typeface="Arial" charset="0"/>
              <a:buChar char="•"/>
            </a:pPr>
            <a:endParaRPr lang="en-US" sz="2800" dirty="0"/>
          </a:p>
          <a:p>
            <a:pPr>
              <a:buFont typeface="Arial" charset="0"/>
              <a:buChar char="•"/>
            </a:pPr>
            <a:r>
              <a:rPr lang="en-US" sz="2800" dirty="0"/>
              <a:t> The difference between RR and OR becomes huge with common outcomes!</a:t>
            </a:r>
          </a:p>
          <a:p>
            <a:pPr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3380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B26C3-BC3D-EF4F-8560-9DE1C88B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odds ratios?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1E527-D091-F647-80F8-82DF35D72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Odds ratios are naturally estimated in logistic regression, so reporting an OR is convenient</a:t>
            </a:r>
          </a:p>
          <a:p>
            <a:endParaRPr lang="en-US" sz="2800" dirty="0"/>
          </a:p>
          <a:p>
            <a:r>
              <a:rPr lang="en-US" sz="2800" dirty="0"/>
              <a:t>For rare outcomes (e.g., proportion &lt; 0.15) the OR and RR are almost identical</a:t>
            </a:r>
          </a:p>
        </p:txBody>
      </p:sp>
    </p:spTree>
    <p:extLst>
      <p:ext uri="{BB962C8B-B14F-4D97-AF65-F5344CB8AC3E}">
        <p14:creationId xmlns:p14="http://schemas.microsoft.com/office/powerpoint/2010/main" val="211618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FFCE-107B-FD4A-9967-53D975491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the BADRP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D2EE-1981-D647-90CD-0763D0BC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cs typeface="Courier New" panose="02070309020205020404" pitchFamily="49" charset="0"/>
              </a:rPr>
              <a:t>Logistic regression is implemented through generalized linear models (GLM). 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In R, this is </a:t>
            </a:r>
            <a:r>
              <a:rPr lang="en-US" sz="2400" dirty="0" err="1">
                <a:cs typeface="Courier New" panose="02070309020205020404" pitchFamily="49" charset="0"/>
              </a:rPr>
              <a:t>glm</a:t>
            </a:r>
            <a:r>
              <a:rPr lang="en-US" sz="2400" dirty="0">
                <a:cs typeface="Courier New" panose="02070309020205020404" pitchFamily="49" charset="0"/>
              </a:rPr>
              <a:t>()</a:t>
            </a:r>
          </a:p>
          <a:p>
            <a:endParaRPr lang="en-US" sz="1800" dirty="0">
              <a:cs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or_fit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tr, data=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dweiss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family = binomial(link = "logit"))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(tidy(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or_fit,conf.int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 exponentiate = TRUE), digits = 2)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BBE44FD-AB7C-024A-B480-8CF069E91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934"/>
          <a:stretch/>
        </p:blipFill>
        <p:spPr>
          <a:xfrm>
            <a:off x="1097280" y="4309293"/>
            <a:ext cx="8090720" cy="72532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B668BA52-2660-BA41-B061-BEAFE6B6C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320"/>
          <a:stretch/>
        </p:blipFill>
        <p:spPr>
          <a:xfrm>
            <a:off x="1097274" y="4986130"/>
            <a:ext cx="8090726" cy="5324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689571-1D54-554A-BA7C-CE6CF421B088}"/>
              </a:ext>
            </a:extLst>
          </p:cNvPr>
          <p:cNvSpPr txBox="1"/>
          <p:nvPr/>
        </p:nvSpPr>
        <p:spPr>
          <a:xfrm>
            <a:off x="2864212" y="4210289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658366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BC74-B1BD-BC44-8C71-B28CDB10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RR with regression sometimes requires one extra step (robust SEs)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D3244-8FCC-B341-87FA-83445117F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Barros, A. J. D. &amp; Hirakata, V. N. Alternatives for logistic regression in cross-sectional studies: an empirical comparison of models that directly estimate the prevalence ratio. </a:t>
            </a:r>
            <a:r>
              <a:rPr lang="en-US" i="1" dirty="0"/>
              <a:t>BMC Med. Res. </a:t>
            </a:r>
            <a:r>
              <a:rPr lang="en-US" i="1" dirty="0" err="1"/>
              <a:t>Methodol</a:t>
            </a:r>
            <a:r>
              <a:rPr lang="en-US" i="1" dirty="0"/>
              <a:t>.</a:t>
            </a:r>
            <a:r>
              <a:rPr lang="en-US" dirty="0"/>
              <a:t> </a:t>
            </a:r>
            <a:r>
              <a:rPr lang="en-US" b="1" dirty="0"/>
              <a:t>3,</a:t>
            </a:r>
            <a:r>
              <a:rPr lang="en-US" dirty="0"/>
              <a:t> 21 (2003).</a:t>
            </a:r>
          </a:p>
          <a:p>
            <a:endParaRPr lang="en-US" dirty="0"/>
          </a:p>
          <a:p>
            <a:r>
              <a:rPr lang="en-US" dirty="0"/>
              <a:t>McNutt, L.-A., Wu, C., </a:t>
            </a:r>
            <a:r>
              <a:rPr lang="en-US" dirty="0" err="1"/>
              <a:t>Xue</a:t>
            </a:r>
            <a:r>
              <a:rPr lang="en-US" dirty="0"/>
              <a:t>, X. &amp; Hafner, J. P. Estimating the relative risk in cohort studies and clinical trials of common outcomes. </a:t>
            </a:r>
            <a:r>
              <a:rPr lang="en-US" i="1" dirty="0"/>
              <a:t>Am. J. Epidemiol.</a:t>
            </a:r>
            <a:r>
              <a:rPr lang="en-US" dirty="0"/>
              <a:t> </a:t>
            </a:r>
            <a:r>
              <a:rPr lang="en-US" b="1" dirty="0"/>
              <a:t>157,</a:t>
            </a:r>
            <a:r>
              <a:rPr lang="en-US" dirty="0"/>
              <a:t> 940–943 (2003).</a:t>
            </a:r>
          </a:p>
          <a:p>
            <a:endParaRPr lang="en-US" dirty="0"/>
          </a:p>
          <a:p>
            <a:r>
              <a:rPr lang="en-US" dirty="0"/>
              <a:t>Zou, G. A modified </a:t>
            </a:r>
            <a:r>
              <a:rPr lang="en-US" dirty="0" err="1"/>
              <a:t>poisson</a:t>
            </a:r>
            <a:r>
              <a:rPr lang="en-US" dirty="0"/>
              <a:t> regression approach to prospective studies with binary data. </a:t>
            </a:r>
            <a:r>
              <a:rPr lang="en-US" i="1" dirty="0"/>
              <a:t>Am. J. Epidemiol.</a:t>
            </a:r>
            <a:r>
              <a:rPr lang="en-US" dirty="0"/>
              <a:t> </a:t>
            </a:r>
            <a:r>
              <a:rPr lang="en-US" b="1" dirty="0"/>
              <a:t>159,</a:t>
            </a:r>
            <a:r>
              <a:rPr lang="en-US" dirty="0"/>
              <a:t> 702–706 (2004).</a:t>
            </a:r>
          </a:p>
        </p:txBody>
      </p:sp>
    </p:spTree>
    <p:extLst>
      <p:ext uri="{BB962C8B-B14F-4D97-AF65-F5344CB8AC3E}">
        <p14:creationId xmlns:p14="http://schemas.microsoft.com/office/powerpoint/2010/main" val="3922672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versus Relative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86844"/>
            <a:ext cx="10058400" cy="388225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/>
              <a:t> Odds and risk ratios describe the </a:t>
            </a:r>
            <a:r>
              <a:rPr lang="en-US" sz="2400" u="sng" dirty="0"/>
              <a:t>relative</a:t>
            </a:r>
            <a:r>
              <a:rPr lang="en-US" sz="2400" dirty="0"/>
              <a:t> difference in risk</a:t>
            </a:r>
          </a:p>
          <a:p>
            <a:pPr>
              <a:buFont typeface="Arial" charset="0"/>
              <a:buChar char="•"/>
            </a:pPr>
            <a:endParaRPr lang="en-US" sz="2400" dirty="0"/>
          </a:p>
          <a:p>
            <a:pPr>
              <a:buFont typeface="Arial" charset="0"/>
              <a:buChar char="•"/>
            </a:pPr>
            <a:r>
              <a:rPr lang="en-US" sz="2400" dirty="0"/>
              <a:t> Can be equally (or more) clinically meaningful to know the </a:t>
            </a:r>
            <a:r>
              <a:rPr lang="en-US" sz="2400" u="sng" dirty="0"/>
              <a:t>absolute</a:t>
            </a:r>
            <a:r>
              <a:rPr lang="en-US" sz="2400" dirty="0"/>
              <a:t> difference in risk</a:t>
            </a:r>
          </a:p>
        </p:txBody>
      </p:sp>
    </p:spTree>
    <p:extLst>
      <p:ext uri="{BB962C8B-B14F-4D97-AF65-F5344CB8AC3E}">
        <p14:creationId xmlns:p14="http://schemas.microsoft.com/office/powerpoint/2010/main" val="19615978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versus Relative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65866"/>
            <a:ext cx="10058400" cy="380322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/>
              <a:t> Randomized controlled trial for Drug versus Placebo to prevent rare complication </a:t>
            </a:r>
          </a:p>
        </p:txBody>
      </p:sp>
      <p:graphicFrame>
        <p:nvGraphicFramePr>
          <p:cNvPr id="6" name="Group 47">
            <a:extLst>
              <a:ext uri="{FF2B5EF4-FFF2-40B4-BE49-F238E27FC236}">
                <a16:creationId xmlns:a16="http://schemas.microsoft.com/office/drawing/2014/main" id="{457D555F-7EF1-A743-B802-237792430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068103"/>
              </p:ext>
            </p:extLst>
          </p:nvPr>
        </p:nvGraphicFramePr>
        <p:xfrm>
          <a:off x="2553546" y="2977331"/>
          <a:ext cx="6400800" cy="2891762"/>
        </p:xfrm>
        <a:graphic>
          <a:graphicData uri="http://schemas.openxmlformats.org/drawingml/2006/table">
            <a:tbl>
              <a:tblPr/>
              <a:tblGrid>
                <a:gridCol w="147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Complication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 Complication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Drug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119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Placebo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118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237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240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917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27A00-23D7-F646-81E3-408D641F5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762914"/>
          </a:xfrm>
        </p:spPr>
        <p:txBody>
          <a:bodyPr>
            <a:noAutofit/>
          </a:bodyPr>
          <a:lstStyle/>
          <a:p>
            <a:r>
              <a:rPr lang="en-US" sz="4000" dirty="0"/>
              <a:t>Data: the raw material for analysis</a:t>
            </a:r>
            <a:br>
              <a:rPr lang="en-US" sz="4000" dirty="0"/>
            </a:br>
            <a:r>
              <a:rPr lang="en-US" sz="4000" dirty="0"/>
              <a:t>Datasets contain variables</a:t>
            </a:r>
            <a:br>
              <a:rPr lang="en-US" sz="4000" dirty="0"/>
            </a:br>
            <a:r>
              <a:rPr lang="en-US" sz="4000" dirty="0"/>
              <a:t>These are common variable types: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F5CE3-6D80-C347-8C97-A99E6D37E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986"/>
            <a:ext cx="10058400" cy="385110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Quantitative</a:t>
            </a:r>
            <a:r>
              <a:rPr lang="en-US" sz="2400" dirty="0"/>
              <a:t>: Best Spectacle-Corrected Visual Acuity (BSCVA)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Categorical: </a:t>
            </a:r>
            <a:r>
              <a:rPr lang="en-US" sz="2400" dirty="0"/>
              <a:t>Treatment success / failure (2 groups = special case: “dichotomous” or “binary”)</a:t>
            </a:r>
            <a:endParaRPr lang="en-US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/>
                </a:solidFill>
              </a:rPr>
              <a:t>Counts:</a:t>
            </a:r>
            <a:r>
              <a:rPr lang="en-US" sz="2400" dirty="0">
                <a:solidFill>
                  <a:schemeClr val="tx1"/>
                </a:solidFill>
              </a:rPr>
              <a:t> Number of deaths in a community</a:t>
            </a:r>
            <a:endParaRPr lang="en-US" sz="2400" b="1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Time to event:</a:t>
            </a:r>
            <a:r>
              <a:rPr lang="en-US" sz="2400" dirty="0"/>
              <a:t> Time from treatment to recovery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Each type of variable implies a different type of analysis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1211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versus Relative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65866"/>
            <a:ext cx="10058400" cy="380322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/>
              <a:t> Risk Ratio = 0.50: 50% reduced risk of complication with the drug</a:t>
            </a:r>
          </a:p>
        </p:txBody>
      </p:sp>
      <p:graphicFrame>
        <p:nvGraphicFramePr>
          <p:cNvPr id="5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536542"/>
              </p:ext>
            </p:extLst>
          </p:nvPr>
        </p:nvGraphicFramePr>
        <p:xfrm>
          <a:off x="2553546" y="2977331"/>
          <a:ext cx="6400800" cy="2891762"/>
        </p:xfrm>
        <a:graphic>
          <a:graphicData uri="http://schemas.openxmlformats.org/drawingml/2006/table">
            <a:tbl>
              <a:tblPr/>
              <a:tblGrid>
                <a:gridCol w="1437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1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Complication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 Complication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Drug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119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Placebo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118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237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240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51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versus Relative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68330"/>
            <a:ext cx="10058400" cy="3803227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/>
              <a:t> Absolute Risk: (2/120) – (1/120) = 1.7%– 0.8% = </a:t>
            </a:r>
            <a:r>
              <a:rPr lang="en-US" sz="2400" u="sng" dirty="0"/>
              <a:t>0.9%</a:t>
            </a:r>
            <a:r>
              <a:rPr lang="en-US" sz="2400" dirty="0"/>
              <a:t> absolute difference in risk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 Excess risk is &lt;1 per 100 patients</a:t>
            </a:r>
          </a:p>
        </p:txBody>
      </p:sp>
      <p:graphicFrame>
        <p:nvGraphicFramePr>
          <p:cNvPr id="6" name="Group 47">
            <a:extLst>
              <a:ext uri="{FF2B5EF4-FFF2-40B4-BE49-F238E27FC236}">
                <a16:creationId xmlns:a16="http://schemas.microsoft.com/office/drawing/2014/main" id="{CA42C730-91E6-0A4A-A4D3-7CA42ACC2B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89946"/>
              </p:ext>
            </p:extLst>
          </p:nvPr>
        </p:nvGraphicFramePr>
        <p:xfrm>
          <a:off x="2553546" y="2977331"/>
          <a:ext cx="6400800" cy="2891762"/>
        </p:xfrm>
        <a:graphic>
          <a:graphicData uri="http://schemas.openxmlformats.org/drawingml/2006/table">
            <a:tbl>
              <a:tblPr/>
              <a:tblGrid>
                <a:gridCol w="145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5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6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245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Complication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 Complication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endParaRPr kumimoji="0" lang="en-US" altLang="x-none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Yes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No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  <a:endParaRPr kumimoji="0" lang="x-none" altLang="x-none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Drug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119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Placebo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118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68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Total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237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charset="0"/>
                        <a:defRPr sz="2000">
                          <a:solidFill>
                            <a:schemeClr val="tx1"/>
                          </a:solidFill>
                          <a:latin typeface="Calibri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defRPr>
                          <a:solidFill>
                            <a:schemeClr val="tx1"/>
                          </a:solidFill>
                          <a:latin typeface="Calibri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charset="2"/>
                        <a:buNone/>
                        <a:tabLst/>
                      </a:pPr>
                      <a:r>
                        <a:rPr kumimoji="0" lang="en-US" altLang="x-none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240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0607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F241B-8C9D-0C44-84DD-376629B5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A11762-AA85-CA46-8D30-7567B8647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81" y="1903743"/>
            <a:ext cx="12079637" cy="4087154"/>
          </a:xfrm>
        </p:spPr>
      </p:pic>
    </p:spTree>
    <p:extLst>
      <p:ext uri="{BB962C8B-B14F-4D97-AF65-F5344CB8AC3E}">
        <p14:creationId xmlns:p14="http://schemas.microsoft.com/office/powerpoint/2010/main" val="283545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FC22-7734-294E-8BB4-DE3AC2C2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up: some additional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58E95-8DEE-E541-B17E-F448F2F93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For hypothesis testing, pre-specify your hypothesis and document it!</a:t>
            </a:r>
          </a:p>
          <a:p>
            <a:pPr lvl="1"/>
            <a:r>
              <a:rPr lang="en-US" dirty="0" err="1"/>
              <a:t>Clinicaltrials.gov</a:t>
            </a:r>
            <a:endParaRPr lang="en-US" dirty="0"/>
          </a:p>
          <a:p>
            <a:pPr lvl="1"/>
            <a:r>
              <a:rPr lang="en-US" dirty="0"/>
              <a:t>Open Science Framework Registrations (</a:t>
            </a:r>
            <a:r>
              <a:rPr lang="en-US" dirty="0">
                <a:hlinkClick r:id="rId2"/>
              </a:rPr>
              <a:t>https://osf.io/prereg/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Time-stamped NIH grant application</a:t>
            </a:r>
          </a:p>
          <a:p>
            <a:pPr lvl="0"/>
            <a:r>
              <a:rPr lang="en-US" dirty="0"/>
              <a:t>Create a participant flow diagram (see CONSORT + STROBE Reporting checklists)</a:t>
            </a:r>
          </a:p>
          <a:p>
            <a:pPr lvl="0"/>
            <a:r>
              <a:rPr lang="en-US" dirty="0"/>
              <a:t>Whenever possible use a reproducible workflow</a:t>
            </a:r>
          </a:p>
          <a:p>
            <a:pPr lvl="1"/>
            <a:r>
              <a:rPr lang="en-US" dirty="0"/>
              <a:t>Programs that read in data, do analyses, create tables + graphs (R, Stata)</a:t>
            </a:r>
          </a:p>
          <a:p>
            <a:pPr lvl="1"/>
            <a:r>
              <a:rPr lang="en-US" dirty="0"/>
              <a:t>Avoid point and click analyses in Excel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they are very error prone!</a:t>
            </a:r>
          </a:p>
          <a:p>
            <a:pPr lvl="1"/>
            <a:r>
              <a:rPr lang="en-US" dirty="0"/>
              <a:t>We have some best practices in our handbook: </a:t>
            </a:r>
            <a:r>
              <a:rPr lang="en-US" dirty="0">
                <a:hlinkClick r:id="rId3"/>
              </a:rPr>
              <a:t>https://proctor-ucsf.github.io/dcc-handbook/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Consider making your de-identified data and analysis script public alongside your article.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102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a big topic, and we’ve barely scratched the surface.  Write me with questions!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Arial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ben.arnold@ucsf.edu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0826044" y="4955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4ACE88-FDD7-4640-91F3-E3789553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general advice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47927E-D613-F14F-AB21-C7D89784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If you don’t know where the data came from, you need to find out the details.  </a:t>
            </a:r>
          </a:p>
          <a:p>
            <a:pPr lvl="1"/>
            <a:r>
              <a:rPr lang="en-US" sz="2000" dirty="0"/>
              <a:t>How were the data generated?  </a:t>
            </a:r>
          </a:p>
          <a:p>
            <a:pPr lvl="1"/>
            <a:r>
              <a:rPr lang="en-US" sz="2000" dirty="0"/>
              <a:t>Were data from different sources joined (merged)?  If so, how? </a:t>
            </a:r>
          </a:p>
          <a:p>
            <a:pPr lvl="1"/>
            <a:r>
              <a:rPr lang="en-US" sz="2000" dirty="0"/>
              <a:t>How were variables measured?  </a:t>
            </a:r>
          </a:p>
          <a:p>
            <a:pPr lvl="1"/>
            <a:r>
              <a:rPr lang="en-US" sz="2000" dirty="0"/>
              <a:t>How were variables created?</a:t>
            </a:r>
          </a:p>
          <a:p>
            <a:endParaRPr lang="en-US" sz="2400" dirty="0"/>
          </a:p>
          <a:p>
            <a:r>
              <a:rPr lang="en-US" sz="2400" dirty="0"/>
              <a:t>No matter how sophisticated the analysis, you can’t learn very much from bad data</a:t>
            </a:r>
          </a:p>
          <a:p>
            <a:endParaRPr lang="en-US" sz="2400" dirty="0"/>
          </a:p>
          <a:p>
            <a:r>
              <a:rPr lang="en-US" sz="2400" dirty="0"/>
              <a:t>If you dive into a data analysis without exploring the data through description, you’re almost certain to miss important details.  </a:t>
            </a:r>
          </a:p>
        </p:txBody>
      </p:sp>
    </p:spTree>
    <p:extLst>
      <p:ext uri="{BB962C8B-B14F-4D97-AF65-F5344CB8AC3E}">
        <p14:creationId xmlns:p14="http://schemas.microsoft.com/office/powerpoint/2010/main" val="2063688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AC9E0F-1D23-E048-86E8-ABECAF1A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a language for statistical computing</a:t>
            </a:r>
            <a:br>
              <a:rPr lang="en-US" dirty="0"/>
            </a:br>
            <a:r>
              <a:rPr lang="en-US" dirty="0"/>
              <a:t>RStudio is an interface for R</a:t>
            </a:r>
          </a:p>
        </p:txBody>
      </p:sp>
      <p:pic>
        <p:nvPicPr>
          <p:cNvPr id="5" name="Content Placeholder 4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0133D844-2811-F64E-AB85-05B0C43CC41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92877" y="1900852"/>
            <a:ext cx="8167816" cy="4426579"/>
          </a:xfrm>
        </p:spPr>
      </p:pic>
    </p:spTree>
    <p:extLst>
      <p:ext uri="{BB962C8B-B14F-4D97-AF65-F5344CB8AC3E}">
        <p14:creationId xmlns:p14="http://schemas.microsoft.com/office/powerpoint/2010/main" val="167526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A8C8-04D3-F349-A03C-38359646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 if you’re interested in learning R through </a:t>
            </a:r>
            <a:r>
              <a:rPr lang="en-US" dirty="0" err="1"/>
              <a:t>DataCamp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5026B8-A47C-C747-AC47-2769AC0A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97" y="1848689"/>
            <a:ext cx="5354006" cy="44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14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9275-B2E9-F74E-990D-A24DF08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No, seriously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B21D346-8520-EC46-B688-7C59A7F2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20" y="0"/>
            <a:ext cx="6026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2600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56668</TotalTime>
  <Words>2879</Words>
  <Application>Microsoft Macintosh PowerPoint</Application>
  <PresentationFormat>Widescreen</PresentationFormat>
  <Paragraphs>514</Paragraphs>
  <Slides>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Wingdings</vt:lpstr>
      <vt:lpstr>Retrospect</vt:lpstr>
      <vt:lpstr>Introduction to  Data Analysis</vt:lpstr>
      <vt:lpstr>Much of today’s material was developed with Dr. Catie Oldenburg, Proctor Foundation</vt:lpstr>
      <vt:lpstr>These slides along with R code and underlying data are publicly available here:</vt:lpstr>
      <vt:lpstr>Common Goals of Data Analysis</vt:lpstr>
      <vt:lpstr>Data: the raw material for analysis Datasets contain variables These are common variable types:</vt:lpstr>
      <vt:lpstr>A bit of general advice</vt:lpstr>
      <vt:lpstr>R is a language for statistical computing RStudio is an interface for R</vt:lpstr>
      <vt:lpstr>Contact me if you’re interested in learning R through DataCamp</vt:lpstr>
      <vt:lpstr>No, seriously</vt:lpstr>
      <vt:lpstr>Exploration &amp; Discovery</vt:lpstr>
      <vt:lpstr>Look at your data</vt:lpstr>
      <vt:lpstr>Descriptive Statistics</vt:lpstr>
      <vt:lpstr>Answering Scientific Questions</vt:lpstr>
      <vt:lpstr>All studies begin with a good research question</vt:lpstr>
      <vt:lpstr>Example: MUTT</vt:lpstr>
      <vt:lpstr>Example: MUTT</vt:lpstr>
      <vt:lpstr>A dominant paradigm in science and analysis: the null hypothesis</vt:lpstr>
      <vt:lpstr>Null hypothesis in MUTT</vt:lpstr>
      <vt:lpstr>BSCVA in MUTT:  are groups different at 3 months?</vt:lpstr>
      <vt:lpstr>BSCVA is a quantitative outcome</vt:lpstr>
      <vt:lpstr>Statistical tests for difference at 3 months</vt:lpstr>
      <vt:lpstr>P-values </vt:lpstr>
      <vt:lpstr>Many biostatisticians do not like P-values</vt:lpstr>
      <vt:lpstr>PowerPoint Presentation</vt:lpstr>
      <vt:lpstr>Instead, we usually prefer measures of effect such as a difference between groups and a measure of uncertainty (95% confidence interval)</vt:lpstr>
      <vt:lpstr>95% confidence intervals A measure of uncertainty in our estimate</vt:lpstr>
      <vt:lpstr>Linear Regression</vt:lpstr>
      <vt:lpstr>Linear Regression –  adjusting for covariates</vt:lpstr>
      <vt:lpstr>Analysis of dichotomous outcomes</vt:lpstr>
      <vt:lpstr>Epidemiologic measures of disease Prevalence, Incidence Rate, Risk</vt:lpstr>
      <vt:lpstr>2x2 Table: Dichotomous Outcomes</vt:lpstr>
      <vt:lpstr>2x2 Table: Risk</vt:lpstr>
      <vt:lpstr>2x2 Table: Risk Ratios</vt:lpstr>
      <vt:lpstr>PowerPoint Presentation</vt:lpstr>
      <vt:lpstr>Calculating Risk Ratios</vt:lpstr>
      <vt:lpstr>Calculating Risk Ratios</vt:lpstr>
      <vt:lpstr>Calculating Risk Ratios</vt:lpstr>
      <vt:lpstr>Please, don’t do data analysis by hand if you can avoid it!</vt:lpstr>
      <vt:lpstr>Interpreting Risk Ratios</vt:lpstr>
      <vt:lpstr>2x2 Table: Odds</vt:lpstr>
      <vt:lpstr>2x2 Table: Odds Ratios</vt:lpstr>
      <vt:lpstr>BADRP Study: Odds Ratio</vt:lpstr>
      <vt:lpstr>BADRP Study: Odds Ratio</vt:lpstr>
      <vt:lpstr>Odds Ratios and Risk Ratios</vt:lpstr>
      <vt:lpstr>Why odds ratios?</vt:lpstr>
      <vt:lpstr>Example from the BADRP study</vt:lpstr>
      <vt:lpstr>Estimating RR with regression sometimes requires one extra step (robust SEs)</vt:lpstr>
      <vt:lpstr>Absolute versus Relative Risk</vt:lpstr>
      <vt:lpstr>Absolute versus Relative Risk</vt:lpstr>
      <vt:lpstr>Absolute versus Relative Risk</vt:lpstr>
      <vt:lpstr>Absolute versus Relative Risk</vt:lpstr>
      <vt:lpstr>Wrapping up</vt:lpstr>
      <vt:lpstr>Wrapping up: some additional best practices</vt:lpstr>
      <vt:lpstr>This is a big topic, and we’ve barely scratched the surface.  Write me with questions!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Microsoft Office User</dc:creator>
  <cp:lastModifiedBy>Arnold, Benjamin</cp:lastModifiedBy>
  <cp:revision>269</cp:revision>
  <cp:lastPrinted>2017-03-09T17:07:15Z</cp:lastPrinted>
  <dcterms:created xsi:type="dcterms:W3CDTF">2017-02-03T18:33:21Z</dcterms:created>
  <dcterms:modified xsi:type="dcterms:W3CDTF">2021-10-21T22:09:50Z</dcterms:modified>
</cp:coreProperties>
</file>